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</p:sldMasterIdLst>
  <p:notesMasterIdLst>
    <p:notesMasterId r:id="rId52"/>
  </p:notesMasterIdLst>
  <p:sldIdLst>
    <p:sldId id="256" r:id="rId23"/>
    <p:sldId id="257" r:id="rId24"/>
    <p:sldId id="258" r:id="rId25"/>
    <p:sldId id="276" r:id="rId26"/>
    <p:sldId id="259" r:id="rId27"/>
    <p:sldId id="267" r:id="rId28"/>
    <p:sldId id="278" r:id="rId29"/>
    <p:sldId id="277" r:id="rId30"/>
    <p:sldId id="279" r:id="rId31"/>
    <p:sldId id="280" r:id="rId32"/>
    <p:sldId id="300" r:id="rId33"/>
    <p:sldId id="301" r:id="rId34"/>
    <p:sldId id="283" r:id="rId35"/>
    <p:sldId id="284" r:id="rId36"/>
    <p:sldId id="285" r:id="rId37"/>
    <p:sldId id="286" r:id="rId38"/>
    <p:sldId id="305" r:id="rId39"/>
    <p:sldId id="306" r:id="rId40"/>
    <p:sldId id="289" r:id="rId41"/>
    <p:sldId id="290" r:id="rId42"/>
    <p:sldId id="291" r:id="rId43"/>
    <p:sldId id="292" r:id="rId44"/>
    <p:sldId id="309" r:id="rId45"/>
    <p:sldId id="294" r:id="rId46"/>
    <p:sldId id="308" r:id="rId47"/>
    <p:sldId id="299" r:id="rId48"/>
    <p:sldId id="297" r:id="rId49"/>
    <p:sldId id="298" r:id="rId50"/>
    <p:sldId id="274" r:id="rId5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205"/>
    <a:srgbClr val="B30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5951D-6783-F3D8-1C7C-704432CF3952}" v="347" dt="2020-10-13T13:47:03.325"/>
    <p1510:client id="{27554545-07FC-910D-AB80-FEA137EC2CD5}" v="2324" dt="2020-10-18T15:21:14.287"/>
    <p1510:client id="{76E301BE-4BC2-6CE7-F9D9-9B38F41A3E83}" v="1036" dt="2020-10-12T19:48:13.731"/>
    <p1510:client id="{8D9E7CE3-9E4F-3AC7-90BA-7CA9755C10D7}" v="155" dt="2020-10-12T18:38:45.706"/>
    <p1510:client id="{A8DB1520-2544-83EB-64EC-CC6BA7FA3354}" v="440" dt="2020-10-18T21:45:55.785"/>
    <p1510:client id="{E05BA1CE-ED3D-6B6B-5F0A-FCE965165014}" v="1719" dt="2020-10-12T21:45:06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6"/>
    <p:restoredTop sz="96471"/>
  </p:normalViewPr>
  <p:slideViewPr>
    <p:cSldViewPr snapToGrid="0" snapToObjects="1">
      <p:cViewPr varScale="1">
        <p:scale>
          <a:sx n="92" d="100"/>
          <a:sy n="92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50" Type="http://schemas.openxmlformats.org/officeDocument/2006/relationships/slide" Target="slides/slide28.xml"/><Relationship Id="rId51" Type="http://schemas.openxmlformats.org/officeDocument/2006/relationships/slide" Target="slides/slide29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microsoft.com/office/2015/10/relationships/revisionInfo" Target="revisionInfo.xml"/><Relationship Id="rId40" Type="http://schemas.openxmlformats.org/officeDocument/2006/relationships/slide" Target="slides/slide18.xml"/><Relationship Id="rId41" Type="http://schemas.openxmlformats.org/officeDocument/2006/relationships/slide" Target="slides/slide19.xml"/><Relationship Id="rId42" Type="http://schemas.openxmlformats.org/officeDocument/2006/relationships/slide" Target="slides/slide20.xml"/><Relationship Id="rId43" Type="http://schemas.openxmlformats.org/officeDocument/2006/relationships/slide" Target="slides/slide21.xml"/><Relationship Id="rId44" Type="http://schemas.openxmlformats.org/officeDocument/2006/relationships/slide" Target="slides/slide22.xml"/><Relationship Id="rId45" Type="http://schemas.openxmlformats.org/officeDocument/2006/relationships/slide" Target="slides/slide23.xml"/><Relationship Id="rId46" Type="http://schemas.openxmlformats.org/officeDocument/2006/relationships/slide" Target="slides/slide24.xml"/><Relationship Id="rId47" Type="http://schemas.openxmlformats.org/officeDocument/2006/relationships/slide" Target="slides/slide25.xml"/><Relationship Id="rId48" Type="http://schemas.openxmlformats.org/officeDocument/2006/relationships/slide" Target="slides/slide26.xml"/><Relationship Id="rId4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slide" Target="slides/slide13.xml"/><Relationship Id="rId36" Type="http://schemas.openxmlformats.org/officeDocument/2006/relationships/slide" Target="slides/slide14.xml"/><Relationship Id="rId37" Type="http://schemas.openxmlformats.org/officeDocument/2006/relationships/slide" Target="slides/slide15.xml"/><Relationship Id="rId38" Type="http://schemas.openxmlformats.org/officeDocument/2006/relationships/slide" Target="slides/slide16.xml"/><Relationship Id="rId39" Type="http://schemas.openxmlformats.org/officeDocument/2006/relationships/slide" Target="slides/slide17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Pulse para desplazar la diapositiva</a:t>
            </a:r>
          </a:p>
        </p:txBody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0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039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040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041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BF0A1-E8D5-4690-BF41-DAB1BA70F16F}" type="slidenum">
              <a:rPr lang="es-ES" sz="1400" b="0" strike="noStrike" spc="-1">
                <a:latin typeface="Times New Roman"/>
              </a:rPr>
              <a:t>‹Nr.›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0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5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9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0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0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4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9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0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0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9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9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9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9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5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0.xml"/><Relationship Id="rId13" Type="http://schemas.openxmlformats.org/officeDocument/2006/relationships/theme" Target="../theme/theme10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56.xml"/><Relationship Id="rId13" Type="http://schemas.openxmlformats.org/officeDocument/2006/relationships/theme" Target="../theme/theme13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8.xml"/><Relationship Id="rId13" Type="http://schemas.openxmlformats.org/officeDocument/2006/relationships/theme" Target="../theme/theme14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0.xml"/><Relationship Id="rId13" Type="http://schemas.openxmlformats.org/officeDocument/2006/relationships/theme" Target="../theme/theme15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8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2.xml"/><Relationship Id="rId13" Type="http://schemas.openxmlformats.org/officeDocument/2006/relationships/theme" Target="../theme/theme16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0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4.xml"/><Relationship Id="rId13" Type="http://schemas.openxmlformats.org/officeDocument/2006/relationships/theme" Target="../theme/theme17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2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16.xml"/><Relationship Id="rId13" Type="http://schemas.openxmlformats.org/officeDocument/2006/relationships/theme" Target="../theme/theme18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214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28.xml"/><Relationship Id="rId13" Type="http://schemas.openxmlformats.org/officeDocument/2006/relationships/theme" Target="../theme/theme19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3.xml"/><Relationship Id="rId8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6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7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0.xml"/><Relationship Id="rId13" Type="http://schemas.openxmlformats.org/officeDocument/2006/relationships/theme" Target="../theme/theme20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38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2.xml"/><Relationship Id="rId13" Type="http://schemas.openxmlformats.org/officeDocument/2006/relationships/theme" Target="../theme/theme21.xml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47.xml"/><Relationship Id="rId8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0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4.xml"/><Relationship Id="rId13" Type="http://schemas.openxmlformats.org/officeDocument/2006/relationships/theme" Target="../theme/theme22.xml"/><Relationship Id="rId14" Type="http://schemas.openxmlformats.org/officeDocument/2006/relationships/image" Target="../media/image9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59.xml"/><Relationship Id="rId8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6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9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14" Type="http://schemas.openxmlformats.org/officeDocument/2006/relationships/image" Target="../media/image11.png"/><Relationship Id="rId15" Type="http://schemas.openxmlformats.org/officeDocument/2006/relationships/image" Target="../media/image10.png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3"/>
          <p:cNvPicPr/>
          <p:nvPr/>
        </p:nvPicPr>
        <p:blipFill>
          <a:blip r:embed="rId14"/>
          <a:stretch/>
        </p:blipFill>
        <p:spPr>
          <a:xfrm>
            <a:off x="1944000" y="1357200"/>
            <a:ext cx="5255280" cy="5500440"/>
          </a:xfrm>
          <a:prstGeom prst="rect">
            <a:avLst/>
          </a:prstGeom>
          <a:ln>
            <a:noFill/>
          </a:ln>
          <a:effectLst>
            <a:outerShdw dist="50760" dir="5400000">
              <a:srgbClr val="000000">
                <a:alpha val="33000"/>
              </a:srgbClr>
            </a:outerShdw>
          </a:effectLst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8280" y="206280"/>
            <a:ext cx="6852960" cy="3192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4411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Gill Sans MT"/>
              </a:rPr>
              <a:t>[Título de la presentaci</a:t>
            </a:r>
            <a:r>
              <a:rPr lang="es-ES" sz="4400" b="1" strike="noStrike" spc="-1">
                <a:solidFill>
                  <a:srgbClr val="FFFFFF"/>
                </a:solidFill>
                <a:latin typeface="Gill Sans MT"/>
              </a:rPr>
              <a:t>ón</a:t>
            </a:r>
            <a:r>
              <a:rPr lang="en-US" sz="4400" b="1" strike="noStrike" spc="-1">
                <a:solidFill>
                  <a:srgbClr val="FFFFFF"/>
                </a:solidFill>
                <a:latin typeface="Gill Sans MT"/>
              </a:rPr>
              <a:t>]</a:t>
            </a:r>
            <a:endParaRPr lang="en-US" sz="44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728280" y="3399480"/>
            <a:ext cx="7687440" cy="8856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Imagen 14"/>
          <p:cNvPicPr/>
          <p:nvPr/>
        </p:nvPicPr>
        <p:blipFill>
          <a:blip r:embed="rId15"/>
          <a:stretch/>
        </p:blipFill>
        <p:spPr>
          <a:xfrm>
            <a:off x="6957360" y="5925240"/>
            <a:ext cx="1812600" cy="695160"/>
          </a:xfrm>
          <a:prstGeom prst="rect">
            <a:avLst/>
          </a:prstGeom>
          <a:ln>
            <a:noFill/>
          </a:ln>
        </p:spPr>
      </p:pic>
      <p:pic>
        <p:nvPicPr>
          <p:cNvPr id="4" name="Imagen 15"/>
          <p:cNvPicPr/>
          <p:nvPr/>
        </p:nvPicPr>
        <p:blipFill>
          <a:blip r:embed="rId16"/>
          <a:stretch/>
        </p:blipFill>
        <p:spPr>
          <a:xfrm>
            <a:off x="-253440" y="5608440"/>
            <a:ext cx="3291120" cy="1353240"/>
          </a:xfrm>
          <a:prstGeom prst="rect">
            <a:avLst/>
          </a:prstGeom>
          <a:ln>
            <a:noFill/>
          </a:ln>
        </p:spPr>
      </p:pic>
      <p:pic>
        <p:nvPicPr>
          <p:cNvPr id="5" name="Imagen 2"/>
          <p:cNvPicPr/>
          <p:nvPr/>
        </p:nvPicPr>
        <p:blipFill>
          <a:blip r:embed="rId17"/>
          <a:stretch/>
        </p:blipFill>
        <p:spPr>
          <a:xfrm>
            <a:off x="7376040" y="206280"/>
            <a:ext cx="2103120" cy="210312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5070240" y="3629880"/>
            <a:ext cx="3612600" cy="2895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5136840" y="3690720"/>
            <a:ext cx="3474720" cy="27745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228320" y="3404160"/>
            <a:ext cx="7449840" cy="507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PlaceHolder 4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PlaceHolder 6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DF944123-D475-4FEA-ADB4-807FE0D8E105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1236960" y="379440"/>
            <a:ext cx="3233160" cy="2895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PlaceHolder 8"/>
          <p:cNvSpPr>
            <a:spLocks noGrp="1"/>
          </p:cNvSpPr>
          <p:nvPr>
            <p:ph type="body"/>
          </p:nvPr>
        </p:nvSpPr>
        <p:spPr>
          <a:xfrm>
            <a:off x="1303560" y="440640"/>
            <a:ext cx="3077280" cy="27745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15" name="PlaceHolder 9"/>
          <p:cNvSpPr>
            <a:spLocks noGrp="1"/>
          </p:cNvSpPr>
          <p:nvPr>
            <p:ph type="body"/>
          </p:nvPr>
        </p:nvSpPr>
        <p:spPr>
          <a:xfrm>
            <a:off x="4610160" y="379440"/>
            <a:ext cx="4068360" cy="2835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16" name="PlaceHolder 10"/>
          <p:cNvSpPr>
            <a:spLocks noGrp="1"/>
          </p:cNvSpPr>
          <p:nvPr>
            <p:ph type="body"/>
          </p:nvPr>
        </p:nvSpPr>
        <p:spPr>
          <a:xfrm>
            <a:off x="1236960" y="3643920"/>
            <a:ext cx="3573360" cy="2835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12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3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0" name="Imagen 59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421" name="PlaceHolder 14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571040" y="561240"/>
            <a:ext cx="3426480" cy="515160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1571040" y="578592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5080680" y="578592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637640" y="622080"/>
            <a:ext cx="3295800" cy="50403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5080680" y="561240"/>
            <a:ext cx="3426480" cy="515160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5147280" y="622080"/>
            <a:ext cx="3295800" cy="50403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465" name="CustomShape 8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PlaceHolder 9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DC9CFC7-9787-4703-9749-8F7554ED17AB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467" name="CustomShape 10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11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12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0" name="Imagen 29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471" name="PlaceHolder 13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77120" y="3533760"/>
            <a:ext cx="2986560" cy="2571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2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PlaceHolder 3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C87AF669-BC70-474D-8ACA-3AE7BA1D639F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208440" y="3573720"/>
            <a:ext cx="2904840" cy="2479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12" name="CustomShape 5"/>
          <p:cNvSpPr/>
          <p:nvPr/>
        </p:nvSpPr>
        <p:spPr>
          <a:xfrm>
            <a:off x="3288600" y="3533760"/>
            <a:ext cx="2986560" cy="2571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PlaceHolder 6"/>
          <p:cNvSpPr>
            <a:spLocks noGrp="1"/>
          </p:cNvSpPr>
          <p:nvPr>
            <p:ph type="body"/>
          </p:nvPr>
        </p:nvSpPr>
        <p:spPr>
          <a:xfrm>
            <a:off x="3319560" y="3573720"/>
            <a:ext cx="2904840" cy="2479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28160" y="1204920"/>
            <a:ext cx="2239200" cy="49006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PlaceHolder 8"/>
          <p:cNvSpPr>
            <a:spLocks noGrp="1"/>
          </p:cNvSpPr>
          <p:nvPr>
            <p:ph type="body"/>
          </p:nvPr>
        </p:nvSpPr>
        <p:spPr>
          <a:xfrm>
            <a:off x="6489000" y="1264320"/>
            <a:ext cx="2085120" cy="47887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16" name="PlaceHolder 9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PlaceHolder 11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9" name="CustomShape 12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0" name="Imagen 22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521" name="CustomShape 13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PlaceHolder 14"/>
          <p:cNvSpPr>
            <a:spLocks noGrp="1"/>
          </p:cNvSpPr>
          <p:nvPr>
            <p:ph type="body"/>
          </p:nvPr>
        </p:nvSpPr>
        <p:spPr>
          <a:xfrm>
            <a:off x="187200" y="1204200"/>
            <a:ext cx="6106680" cy="2221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1236960" y="379440"/>
            <a:ext cx="6687360" cy="540576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2"/>
          <p:cNvSpPr/>
          <p:nvPr/>
        </p:nvSpPr>
        <p:spPr>
          <a:xfrm>
            <a:off x="4368960" y="4277520"/>
            <a:ext cx="4309560" cy="2188080"/>
          </a:xfrm>
          <a:prstGeom prst="rect">
            <a:avLst/>
          </a:prstGeom>
          <a:solidFill>
            <a:srgbClr val="40404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1392480" y="440640"/>
            <a:ext cx="6365520" cy="3775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62" name="CustomShape 4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PlaceHolder 5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C788CE35-BADA-485E-9709-2A7AAAF77157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564" name="PlaceHolder 6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565" name="PlaceHolder 7"/>
          <p:cNvSpPr>
            <a:spLocks noGrp="1"/>
          </p:cNvSpPr>
          <p:nvPr>
            <p:ph type="body"/>
          </p:nvPr>
        </p:nvSpPr>
        <p:spPr>
          <a:xfrm>
            <a:off x="4495680" y="4403880"/>
            <a:ext cx="4068360" cy="19378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566" name="CustomShape 8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9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0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9" name="Imagen 48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570" name="PlaceHolder 11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FC79D6DD-B03E-4CAB-A32C-4333623EA4B7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69720" y="3932280"/>
            <a:ext cx="8295480" cy="233172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452880" y="4059000"/>
            <a:ext cx="2617560" cy="2112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612" name="PlaceHolder 6"/>
          <p:cNvSpPr>
            <a:spLocks noGrp="1"/>
          </p:cNvSpPr>
          <p:nvPr>
            <p:ph type="body"/>
          </p:nvPr>
        </p:nvSpPr>
        <p:spPr>
          <a:xfrm>
            <a:off x="3194640" y="4036320"/>
            <a:ext cx="2617560" cy="2112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13" name="PlaceHolder 7"/>
          <p:cNvSpPr>
            <a:spLocks noGrp="1"/>
          </p:cNvSpPr>
          <p:nvPr>
            <p:ph type="body"/>
          </p:nvPr>
        </p:nvSpPr>
        <p:spPr>
          <a:xfrm>
            <a:off x="5938920" y="4036320"/>
            <a:ext cx="2617560" cy="2112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14" name="CustomShape 8"/>
          <p:cNvSpPr/>
          <p:nvPr/>
        </p:nvSpPr>
        <p:spPr>
          <a:xfrm>
            <a:off x="369720" y="3788640"/>
            <a:ext cx="4193640" cy="507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9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PlaceHolder 10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7" name="CustomShape 11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8" name="Imagen 19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619" name="CustomShape 12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PlaceHolder 13"/>
          <p:cNvSpPr>
            <a:spLocks noGrp="1"/>
          </p:cNvSpPr>
          <p:nvPr>
            <p:ph type="body"/>
          </p:nvPr>
        </p:nvSpPr>
        <p:spPr>
          <a:xfrm>
            <a:off x="369720" y="1365840"/>
            <a:ext cx="8267400" cy="2329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22CD0702-01EF-4E1E-89D6-FEF4E0E0A8AE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4581000" y="815760"/>
            <a:ext cx="4097160" cy="5532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4666680" y="883080"/>
            <a:ext cx="3940920" cy="54129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662" name="PlaceHolder 6"/>
          <p:cNvSpPr>
            <a:spLocks noGrp="1"/>
          </p:cNvSpPr>
          <p:nvPr>
            <p:ph type="body"/>
          </p:nvPr>
        </p:nvSpPr>
        <p:spPr>
          <a:xfrm>
            <a:off x="1263600" y="3430440"/>
            <a:ext cx="3183480" cy="2917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663" name="CustomShape 7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8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9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6" name="Imagen 34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667" name="PlaceHolder 10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719AA847-424C-4A0F-BD96-FAF77A7F1638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2013120" y="1179360"/>
            <a:ext cx="5376600" cy="283356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PlaceHolder 4"/>
          <p:cNvSpPr>
            <a:spLocks noGrp="1"/>
          </p:cNvSpPr>
          <p:nvPr>
            <p:ph type="body"/>
          </p:nvPr>
        </p:nvSpPr>
        <p:spPr>
          <a:xfrm>
            <a:off x="2128680" y="1247040"/>
            <a:ext cx="5171760" cy="2637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709" name="CustomShape 6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PlaceHolder 7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1" name="CustomShape 8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2" name="Imagen 32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713" name="CustomShape 9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714" name="Table 10"/>
          <p:cNvGraphicFramePr/>
          <p:nvPr/>
        </p:nvGraphicFramePr>
        <p:xfrm>
          <a:off x="534960" y="4172760"/>
          <a:ext cx="8272080" cy="1341120"/>
        </p:xfrm>
        <a:graphic>
          <a:graphicData uri="http://schemas.openxmlformats.org/drawingml/2006/table">
            <a:tbl>
              <a:tblPr/>
              <a:tblGrid>
                <a:gridCol w="4136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360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indent="-228240">
                        <a:lnSpc>
                          <a:spcPct val="100000"/>
                        </a:lnSpc>
                        <a:spcBef>
                          <a:spcPts val="1800"/>
                        </a:spcBef>
                        <a:buClr>
                          <a:srgbClr val="CB0017"/>
                        </a:buClr>
                        <a:buFont typeface="Arial"/>
                        <a:buChar char="•"/>
                      </a:pPr>
                      <a:r>
                        <a:rPr lang="es-ES" sz="1800" b="0" strike="noStrike" spc="-1">
                          <a:solidFill>
                            <a:srgbClr val="303030"/>
                          </a:solidFill>
                          <a:latin typeface="Arial"/>
                          <a:ea typeface="Arial"/>
                        </a:rPr>
                        <a:t>Haga clic para modificar los estilos de texto del patrón</a:t>
                      </a:r>
                      <a:endParaRPr lang="es-ES" sz="1800" b="0" strike="noStrike" spc="-1">
                        <a:latin typeface="Arial"/>
                      </a:endParaRPr>
                    </a:p>
                    <a:p>
                      <a:pPr marL="457200" lvl="1" indent="-228240">
                        <a:lnSpc>
                          <a:spcPct val="100000"/>
                        </a:lnSpc>
                        <a:spcBef>
                          <a:spcPts val="601"/>
                        </a:spcBef>
                        <a:buClr>
                          <a:srgbClr val="66000C"/>
                        </a:buClr>
                        <a:buFont typeface="Arial"/>
                        <a:buChar char="•"/>
                      </a:pPr>
                      <a:r>
                        <a:rPr lang="es-ES" sz="1800" b="0" strike="noStrike" spc="-1">
                          <a:solidFill>
                            <a:srgbClr val="303030"/>
                          </a:solidFill>
                          <a:latin typeface="Arial"/>
                          <a:ea typeface="Arial"/>
                        </a:rPr>
                        <a:t>Segundo nivel</a:t>
                      </a:r>
                      <a:endParaRPr lang="es-ES" sz="1800" b="0" strike="noStrike" spc="-1">
                        <a:latin typeface="Arial"/>
                      </a:endParaRPr>
                    </a:p>
                    <a:p>
                      <a:pPr marL="685800" lvl="2" indent="-228240">
                        <a:lnSpc>
                          <a:spcPct val="100000"/>
                        </a:lnSpc>
                        <a:spcBef>
                          <a:spcPts val="601"/>
                        </a:spcBef>
                        <a:buClr>
                          <a:srgbClr val="CB0017"/>
                        </a:buClr>
                        <a:buFont typeface="Arial"/>
                        <a:buChar char="•"/>
                      </a:pPr>
                      <a:r>
                        <a:rPr lang="es-ES" sz="1800" b="0" strike="noStrike" spc="-1">
                          <a:solidFill>
                            <a:srgbClr val="303030"/>
                          </a:solidFill>
                          <a:latin typeface="Arial"/>
                          <a:ea typeface="Arial"/>
                        </a:rPr>
                        <a:t>Tercer nivel</a:t>
                      </a:r>
                      <a:endParaRPr lang="es-ES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3" indent="-228240">
                        <a:lnSpc>
                          <a:spcPct val="100000"/>
                        </a:lnSpc>
                        <a:spcBef>
                          <a:spcPts val="601"/>
                        </a:spcBef>
                        <a:buClr>
                          <a:srgbClr val="66000C"/>
                        </a:buClr>
                        <a:buFont typeface="Arial"/>
                        <a:buChar char="•"/>
                      </a:pPr>
                      <a:r>
                        <a:rPr lang="es-ES" sz="1800" b="0" strike="noStrike" spc="-1">
                          <a:solidFill>
                            <a:srgbClr val="303030"/>
                          </a:solidFill>
                          <a:latin typeface="Arial"/>
                          <a:ea typeface="Arial"/>
                        </a:rPr>
                        <a:t>Cuarto nivel</a:t>
                      </a:r>
                      <a:endParaRPr lang="es-ES" sz="1800" b="0" strike="noStrike" spc="-1">
                        <a:latin typeface="Arial"/>
                      </a:endParaRPr>
                    </a:p>
                    <a:p>
                      <a:pPr marL="1143000" lvl="4" indent="-228240">
                        <a:lnSpc>
                          <a:spcPct val="100000"/>
                        </a:lnSpc>
                        <a:spcBef>
                          <a:spcPts val="601"/>
                        </a:spcBef>
                        <a:buClr>
                          <a:srgbClr val="CB0017"/>
                        </a:buClr>
                        <a:buFont typeface="Arial"/>
                        <a:buChar char="•"/>
                      </a:pPr>
                      <a:r>
                        <a:rPr lang="es-ES" sz="1800" b="0" strike="noStrike" spc="-1">
                          <a:solidFill>
                            <a:srgbClr val="303030"/>
                          </a:solidFill>
                          <a:latin typeface="Arial"/>
                          <a:ea typeface="Arial"/>
                        </a:rPr>
                        <a:t>Quinto nivel</a:t>
                      </a:r>
                      <a:endParaRPr lang="es-ES" sz="18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2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A37ACE06-206E-47CA-A4DE-803DE9ED1726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 type="body"/>
          </p:nvPr>
        </p:nvSpPr>
        <p:spPr>
          <a:xfrm>
            <a:off x="294840" y="2525040"/>
            <a:ext cx="2372760" cy="3380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 type="body"/>
          </p:nvPr>
        </p:nvSpPr>
        <p:spPr>
          <a:xfrm>
            <a:off x="3279600" y="2525040"/>
            <a:ext cx="2372760" cy="3380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 type="body"/>
          </p:nvPr>
        </p:nvSpPr>
        <p:spPr>
          <a:xfrm>
            <a:off x="6264360" y="2525040"/>
            <a:ext cx="2372760" cy="3380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757" name="CustomShape 7"/>
          <p:cNvSpPr/>
          <p:nvPr/>
        </p:nvSpPr>
        <p:spPr>
          <a:xfrm rot="19800000">
            <a:off x="2698920" y="3620880"/>
            <a:ext cx="5490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600">
            <a:solidFill>
              <a:srgbClr val="C600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" name="CustomShape 8"/>
          <p:cNvSpPr/>
          <p:nvPr/>
        </p:nvSpPr>
        <p:spPr>
          <a:xfrm rot="1800000">
            <a:off x="5728680" y="3621600"/>
            <a:ext cx="5490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B0017"/>
          </a:solidFill>
          <a:ln w="12600">
            <a:solidFill>
              <a:srgbClr val="C600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9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PlaceHolder 10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1" name="CustomShape 11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62" name="Imagen 24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763" name="CustomShape 12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PlaceHolder 13"/>
          <p:cNvSpPr>
            <a:spLocks noGrp="1"/>
          </p:cNvSpPr>
          <p:nvPr>
            <p:ph type="body"/>
          </p:nvPr>
        </p:nvSpPr>
        <p:spPr>
          <a:xfrm>
            <a:off x="1079640" y="1251720"/>
            <a:ext cx="7557480" cy="1164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2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8B129F09-E522-40A1-B30C-1F883041C027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457200" y="1273320"/>
            <a:ext cx="3705840" cy="16045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05" name="CustomShape 5"/>
          <p:cNvSpPr/>
          <p:nvPr/>
        </p:nvSpPr>
        <p:spPr>
          <a:xfrm rot="5400000" flipV="1">
            <a:off x="1946880" y="3843360"/>
            <a:ext cx="5191920" cy="5220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6" name="PlaceHolder 6"/>
          <p:cNvSpPr>
            <a:spLocks noGrp="1"/>
          </p:cNvSpPr>
          <p:nvPr>
            <p:ph type="body"/>
          </p:nvPr>
        </p:nvSpPr>
        <p:spPr>
          <a:xfrm>
            <a:off x="4919760" y="4865040"/>
            <a:ext cx="3705840" cy="16045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07" name="CustomShape 7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PlaceHolder 8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9" name="CustomShape 9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0" name="Imagen 28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811" name="CustomShape 10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PlaceHolder 11"/>
          <p:cNvSpPr>
            <a:spLocks noGrp="1"/>
          </p:cNvSpPr>
          <p:nvPr>
            <p:ph type="body"/>
          </p:nvPr>
        </p:nvSpPr>
        <p:spPr>
          <a:xfrm>
            <a:off x="457200" y="2997360"/>
            <a:ext cx="3705840" cy="3475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13" name="PlaceHolder 12"/>
          <p:cNvSpPr>
            <a:spLocks noGrp="1"/>
          </p:cNvSpPr>
          <p:nvPr>
            <p:ph type="body"/>
          </p:nvPr>
        </p:nvSpPr>
        <p:spPr>
          <a:xfrm>
            <a:off x="4927320" y="1273320"/>
            <a:ext cx="3698640" cy="3475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1" name="CustomShape 2"/>
          <p:cNvSpPr/>
          <p:nvPr/>
        </p:nvSpPr>
        <p:spPr>
          <a:xfrm>
            <a:off x="1333800" y="561240"/>
            <a:ext cx="3426480" cy="2418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PlaceHolder 3"/>
          <p:cNvSpPr>
            <a:spLocks noGrp="1"/>
          </p:cNvSpPr>
          <p:nvPr>
            <p:ph type="body"/>
          </p:nvPr>
        </p:nvSpPr>
        <p:spPr>
          <a:xfrm>
            <a:off x="1443240" y="658440"/>
            <a:ext cx="3214800" cy="22168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53" name="CustomShape 4"/>
          <p:cNvSpPr/>
          <p:nvPr/>
        </p:nvSpPr>
        <p:spPr>
          <a:xfrm rot="5400000" flipV="1">
            <a:off x="4112640" y="5068800"/>
            <a:ext cx="1685880" cy="453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4" name="CustomShape 5"/>
          <p:cNvSpPr/>
          <p:nvPr/>
        </p:nvSpPr>
        <p:spPr>
          <a:xfrm rot="5400000" flipV="1">
            <a:off x="4112640" y="1781280"/>
            <a:ext cx="1685880" cy="453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CustomShape 6"/>
          <p:cNvSpPr/>
          <p:nvPr/>
        </p:nvSpPr>
        <p:spPr>
          <a:xfrm rot="10800000" flipV="1">
            <a:off x="2280960" y="3512520"/>
            <a:ext cx="1675440" cy="453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CustomShape 7"/>
          <p:cNvSpPr/>
          <p:nvPr/>
        </p:nvSpPr>
        <p:spPr>
          <a:xfrm rot="10800000" flipV="1">
            <a:off x="6029640" y="3512520"/>
            <a:ext cx="1675440" cy="453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7" name="PlaceHolder 8"/>
          <p:cNvSpPr>
            <a:spLocks noGrp="1"/>
          </p:cNvSpPr>
          <p:nvPr>
            <p:ph type="body"/>
          </p:nvPr>
        </p:nvSpPr>
        <p:spPr>
          <a:xfrm>
            <a:off x="1333800" y="299196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58" name="CustomShape 9"/>
          <p:cNvSpPr/>
          <p:nvPr/>
        </p:nvSpPr>
        <p:spPr>
          <a:xfrm>
            <a:off x="5148720" y="556920"/>
            <a:ext cx="3426480" cy="2418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9" name="PlaceHolder 10"/>
          <p:cNvSpPr>
            <a:spLocks noGrp="1"/>
          </p:cNvSpPr>
          <p:nvPr>
            <p:ph type="body"/>
          </p:nvPr>
        </p:nvSpPr>
        <p:spPr>
          <a:xfrm>
            <a:off x="5258160" y="654120"/>
            <a:ext cx="3214800" cy="22168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0" name="CustomShape 11"/>
          <p:cNvSpPr/>
          <p:nvPr/>
        </p:nvSpPr>
        <p:spPr>
          <a:xfrm>
            <a:off x="5148720" y="3651120"/>
            <a:ext cx="3426480" cy="2418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PlaceHolder 12"/>
          <p:cNvSpPr>
            <a:spLocks noGrp="1"/>
          </p:cNvSpPr>
          <p:nvPr>
            <p:ph type="body"/>
          </p:nvPr>
        </p:nvSpPr>
        <p:spPr>
          <a:xfrm>
            <a:off x="5258160" y="3748680"/>
            <a:ext cx="3214800" cy="22168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2" name="CustomShape 13"/>
          <p:cNvSpPr/>
          <p:nvPr/>
        </p:nvSpPr>
        <p:spPr>
          <a:xfrm>
            <a:off x="1333800" y="3671640"/>
            <a:ext cx="3426480" cy="241848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PlaceHolder 14"/>
          <p:cNvSpPr>
            <a:spLocks noGrp="1"/>
          </p:cNvSpPr>
          <p:nvPr>
            <p:ph type="body"/>
          </p:nvPr>
        </p:nvSpPr>
        <p:spPr>
          <a:xfrm>
            <a:off x="1443240" y="3769200"/>
            <a:ext cx="3214800" cy="22168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4" name="PlaceHolder 15"/>
          <p:cNvSpPr>
            <a:spLocks noGrp="1"/>
          </p:cNvSpPr>
          <p:nvPr>
            <p:ph type="body"/>
          </p:nvPr>
        </p:nvSpPr>
        <p:spPr>
          <a:xfrm>
            <a:off x="5159520" y="299196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5" name="PlaceHolder 16"/>
          <p:cNvSpPr>
            <a:spLocks noGrp="1"/>
          </p:cNvSpPr>
          <p:nvPr>
            <p:ph type="body"/>
          </p:nvPr>
        </p:nvSpPr>
        <p:spPr>
          <a:xfrm>
            <a:off x="1333800" y="609228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6" name="PlaceHolder 17"/>
          <p:cNvSpPr>
            <a:spLocks noGrp="1"/>
          </p:cNvSpPr>
          <p:nvPr>
            <p:ph type="body"/>
          </p:nvPr>
        </p:nvSpPr>
        <p:spPr>
          <a:xfrm>
            <a:off x="5159520" y="6092280"/>
            <a:ext cx="3295800" cy="519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ES_tradnl" sz="1400" b="0" strike="noStrike" spc="-1">
                <a:solidFill>
                  <a:srgbClr val="808080"/>
                </a:solidFill>
                <a:latin typeface="Arial"/>
                <a:ea typeface="Arial"/>
              </a:rPr>
              <a:t>Pie de Foto / Texto</a:t>
            </a:r>
            <a:endParaRPr lang="en-US" sz="14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867" name="PlaceHolder 18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1228AC47-9AA3-4FB2-98C9-4672155C1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868" name="PlaceHolder 19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869" name="CustomShape 20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0" name="CustomShape 21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1" name="CustomShape 22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2" name="Imagen 48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873" name="PlaceHolder 23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11"/>
          <p:cNvPicPr/>
          <p:nvPr/>
        </p:nvPicPr>
        <p:blipFill>
          <a:blip r:embed="rId14">
            <a:alphaModFix amt="20000"/>
          </a:blip>
          <a:stretch/>
        </p:blipFill>
        <p:spPr>
          <a:xfrm>
            <a:off x="1944000" y="1357200"/>
            <a:ext cx="5255280" cy="5500440"/>
          </a:xfrm>
          <a:prstGeom prst="rect">
            <a:avLst/>
          </a:prstGeom>
          <a:ln>
            <a:noFill/>
          </a:ln>
          <a:effectLst>
            <a:outerShdw dist="12600" dir="5400000">
              <a:srgbClr val="000000">
                <a:alpha val="25000"/>
              </a:srgbClr>
            </a:outerShdw>
          </a:effectLst>
        </p:spPr>
      </p:pic>
      <p:sp>
        <p:nvSpPr>
          <p:cNvPr id="44" name="CustomShape 1"/>
          <p:cNvSpPr/>
          <p:nvPr/>
        </p:nvSpPr>
        <p:spPr>
          <a:xfrm>
            <a:off x="728280" y="3399480"/>
            <a:ext cx="7687440" cy="8856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" name="Imagen 9"/>
          <p:cNvPicPr/>
          <p:nvPr/>
        </p:nvPicPr>
        <p:blipFill>
          <a:blip r:embed="rId15"/>
          <a:stretch/>
        </p:blipFill>
        <p:spPr>
          <a:xfrm>
            <a:off x="6957360" y="5925240"/>
            <a:ext cx="1812600" cy="695160"/>
          </a:xfrm>
          <a:prstGeom prst="rect">
            <a:avLst/>
          </a:prstGeom>
          <a:ln>
            <a:noFill/>
          </a:ln>
        </p:spPr>
      </p:pic>
      <p:pic>
        <p:nvPicPr>
          <p:cNvPr id="46" name="Imagen 14"/>
          <p:cNvPicPr/>
          <p:nvPr/>
        </p:nvPicPr>
        <p:blipFill>
          <a:blip r:embed="rId16"/>
          <a:stretch/>
        </p:blipFill>
        <p:spPr>
          <a:xfrm>
            <a:off x="406440" y="5862600"/>
            <a:ext cx="1974600" cy="753120"/>
          </a:xfrm>
          <a:prstGeom prst="rect">
            <a:avLst/>
          </a:prstGeom>
          <a:ln>
            <a:noFill/>
          </a:ln>
        </p:spPr>
      </p:pic>
      <p:pic>
        <p:nvPicPr>
          <p:cNvPr id="47" name="Imagen 10"/>
          <p:cNvPicPr/>
          <p:nvPr/>
        </p:nvPicPr>
        <p:blipFill>
          <a:blip r:embed="rId17"/>
          <a:stretch/>
        </p:blipFill>
        <p:spPr>
          <a:xfrm>
            <a:off x="7376040" y="206280"/>
            <a:ext cx="2103120" cy="2103120"/>
          </a:xfrm>
          <a:prstGeom prst="rect">
            <a:avLst/>
          </a:prstGeom>
          <a:ln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728280" y="206280"/>
            <a:ext cx="6852960" cy="3192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4411"/>
              </a:lnSpc>
            </a:pPr>
            <a:r>
              <a:rPr lang="en-US" sz="4400" b="1" strike="noStrike" spc="-1">
                <a:solidFill>
                  <a:srgbClr val="303030"/>
                </a:solidFill>
                <a:latin typeface="Gill Sans MT"/>
              </a:rPr>
              <a:t>[Título de la presentaci</a:t>
            </a:r>
            <a:r>
              <a:rPr lang="es-ES" sz="4400" b="1" strike="noStrike" spc="-1">
                <a:solidFill>
                  <a:srgbClr val="303030"/>
                </a:solidFill>
                <a:latin typeface="Gill Sans MT"/>
              </a:rPr>
              <a:t>ón</a:t>
            </a:r>
            <a:r>
              <a:rPr lang="en-US" sz="4400" b="1" strike="noStrike" spc="-1">
                <a:solidFill>
                  <a:srgbClr val="303030"/>
                </a:solidFill>
                <a:latin typeface="Gill Sans MT"/>
              </a:rPr>
              <a:t>]</a:t>
            </a:r>
            <a:endParaRPr lang="en-US" sz="44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Imagen 13"/>
          <p:cNvPicPr/>
          <p:nvPr/>
        </p:nvPicPr>
        <p:blipFill>
          <a:blip r:embed="rId14"/>
          <a:stretch/>
        </p:blipFill>
        <p:spPr>
          <a:xfrm>
            <a:off x="1944000" y="1357200"/>
            <a:ext cx="5255280" cy="5500440"/>
          </a:xfrm>
          <a:prstGeom prst="rect">
            <a:avLst/>
          </a:prstGeom>
          <a:ln>
            <a:noFill/>
          </a:ln>
          <a:effectLst>
            <a:outerShdw dist="50760" dir="5400000">
              <a:srgbClr val="000000">
                <a:alpha val="0"/>
              </a:srgbClr>
            </a:outerShdw>
          </a:effectLst>
        </p:spPr>
      </p:pic>
      <p:pic>
        <p:nvPicPr>
          <p:cNvPr id="911" name="Imagen 14"/>
          <p:cNvPicPr/>
          <p:nvPr/>
        </p:nvPicPr>
        <p:blipFill>
          <a:blip r:embed="rId15"/>
          <a:stretch/>
        </p:blipFill>
        <p:spPr>
          <a:xfrm>
            <a:off x="6957360" y="5925240"/>
            <a:ext cx="1812600" cy="695160"/>
          </a:xfrm>
          <a:prstGeom prst="rect">
            <a:avLst/>
          </a:prstGeom>
          <a:ln>
            <a:noFill/>
          </a:ln>
        </p:spPr>
      </p:pic>
      <p:pic>
        <p:nvPicPr>
          <p:cNvPr id="912" name="Imagen 15"/>
          <p:cNvPicPr/>
          <p:nvPr/>
        </p:nvPicPr>
        <p:blipFill>
          <a:blip r:embed="rId16"/>
          <a:stretch/>
        </p:blipFill>
        <p:spPr>
          <a:xfrm>
            <a:off x="-253440" y="5608440"/>
            <a:ext cx="3291120" cy="1353240"/>
          </a:xfrm>
          <a:prstGeom prst="rect">
            <a:avLst/>
          </a:prstGeom>
          <a:ln>
            <a:noFill/>
          </a:ln>
        </p:spPr>
      </p:pic>
      <p:sp>
        <p:nvSpPr>
          <p:cNvPr id="913" name="CustomShape 1"/>
          <p:cNvSpPr/>
          <p:nvPr/>
        </p:nvSpPr>
        <p:spPr>
          <a:xfrm>
            <a:off x="728280" y="5648400"/>
            <a:ext cx="7687440" cy="4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Pulse para editar el formato del texto de título</a:t>
            </a:r>
          </a:p>
        </p:txBody>
      </p:sp>
      <p:sp>
        <p:nvSpPr>
          <p:cNvPr id="9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Imagen 9"/>
          <p:cNvPicPr/>
          <p:nvPr/>
        </p:nvPicPr>
        <p:blipFill>
          <a:blip r:embed="rId14"/>
          <a:stretch/>
        </p:blipFill>
        <p:spPr>
          <a:xfrm>
            <a:off x="6957360" y="5925240"/>
            <a:ext cx="1812600" cy="695160"/>
          </a:xfrm>
          <a:prstGeom prst="rect">
            <a:avLst/>
          </a:prstGeom>
          <a:ln>
            <a:noFill/>
          </a:ln>
        </p:spPr>
      </p:pic>
      <p:pic>
        <p:nvPicPr>
          <p:cNvPr id="953" name="Imagen 14"/>
          <p:cNvPicPr/>
          <p:nvPr/>
        </p:nvPicPr>
        <p:blipFill>
          <a:blip r:embed="rId15"/>
          <a:stretch/>
        </p:blipFill>
        <p:spPr>
          <a:xfrm>
            <a:off x="406440" y="5862600"/>
            <a:ext cx="1974600" cy="753120"/>
          </a:xfrm>
          <a:prstGeom prst="rect">
            <a:avLst/>
          </a:prstGeom>
          <a:ln>
            <a:noFill/>
          </a:ln>
        </p:spPr>
      </p:pic>
      <p:sp>
        <p:nvSpPr>
          <p:cNvPr id="954" name="CustomShape 1"/>
          <p:cNvSpPr/>
          <p:nvPr/>
        </p:nvSpPr>
        <p:spPr>
          <a:xfrm>
            <a:off x="728280" y="5648400"/>
            <a:ext cx="7687440" cy="4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55" name="Imagen 6"/>
          <p:cNvPicPr/>
          <p:nvPr/>
        </p:nvPicPr>
        <p:blipFill>
          <a:blip r:embed="rId16">
            <a:alphaModFix amt="20000"/>
          </a:blip>
          <a:stretch/>
        </p:blipFill>
        <p:spPr>
          <a:xfrm>
            <a:off x="1944000" y="1357200"/>
            <a:ext cx="5255280" cy="5500440"/>
          </a:xfrm>
          <a:prstGeom prst="rect">
            <a:avLst/>
          </a:prstGeom>
          <a:ln>
            <a:noFill/>
          </a:ln>
          <a:effectLst>
            <a:outerShdw dist="12600" dir="5400000">
              <a:srgbClr val="000000">
                <a:alpha val="25000"/>
              </a:srgbClr>
            </a:outerShdw>
          </a:effectLst>
        </p:spPr>
      </p:pic>
      <p:sp>
        <p:nvSpPr>
          <p:cNvPr id="95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Pulse para editar el formato del texto de título</a:t>
            </a:r>
          </a:p>
        </p:txBody>
      </p:sp>
      <p:sp>
        <p:nvSpPr>
          <p:cNvPr id="95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0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Imagen 5"/>
          <p:cNvPicPr/>
          <p:nvPr/>
        </p:nvPicPr>
        <p:blipFill>
          <a:blip r:embed="rId14"/>
          <a:stretch/>
        </p:blipFill>
        <p:spPr>
          <a:xfrm rot="16200000">
            <a:off x="4837680" y="2225160"/>
            <a:ext cx="6321240" cy="2424960"/>
          </a:xfrm>
          <a:prstGeom prst="rect">
            <a:avLst/>
          </a:prstGeom>
          <a:ln>
            <a:noFill/>
          </a:ln>
        </p:spPr>
      </p:pic>
      <p:sp>
        <p:nvSpPr>
          <p:cNvPr id="995" name="CustomShape 1"/>
          <p:cNvSpPr/>
          <p:nvPr/>
        </p:nvSpPr>
        <p:spPr>
          <a:xfrm>
            <a:off x="-412920" y="5342760"/>
            <a:ext cx="6404400" cy="83160"/>
          </a:xfrm>
          <a:prstGeom prst="rect">
            <a:avLst/>
          </a:prstGeom>
          <a:solidFill>
            <a:srgbClr val="FFFFFF"/>
          </a:solidFill>
          <a:ln w="12600">
            <a:solidFill>
              <a:srgbClr val="C600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6" name="Imagen 16"/>
          <p:cNvPicPr/>
          <p:nvPr/>
        </p:nvPicPr>
        <p:blipFill>
          <a:blip r:embed="rId15"/>
          <a:stretch/>
        </p:blipFill>
        <p:spPr>
          <a:xfrm>
            <a:off x="-257400" y="5608440"/>
            <a:ext cx="3291120" cy="1353240"/>
          </a:xfrm>
          <a:prstGeom prst="rect">
            <a:avLst/>
          </a:prstGeom>
          <a:ln>
            <a:noFill/>
          </a:ln>
        </p:spPr>
      </p:pic>
      <p:sp>
        <p:nvSpPr>
          <p:cNvPr id="997" name="CustomShape 2"/>
          <p:cNvSpPr/>
          <p:nvPr/>
        </p:nvSpPr>
        <p:spPr>
          <a:xfrm>
            <a:off x="-4045680" y="5524920"/>
            <a:ext cx="6158880" cy="83160"/>
          </a:xfrm>
          <a:prstGeom prst="rect">
            <a:avLst/>
          </a:prstGeom>
          <a:solidFill>
            <a:srgbClr val="262626"/>
          </a:solidFill>
          <a:ln w="12600">
            <a:solidFill>
              <a:srgbClr val="C600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Pulse para editar el formato del texto de título</a:t>
            </a:r>
          </a:p>
        </p:txBody>
      </p:sp>
      <p:sp>
        <p:nvSpPr>
          <p:cNvPr id="99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0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5"/>
          <p:cNvPicPr/>
          <p:nvPr/>
        </p:nvPicPr>
        <p:blipFill>
          <a:blip r:embed="rId14"/>
          <a:stretch/>
        </p:blipFill>
        <p:spPr>
          <a:xfrm rot="16200000">
            <a:off x="4837680" y="2225160"/>
            <a:ext cx="6321240" cy="242496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4563360"/>
            <a:ext cx="5991480" cy="83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Imagen 16"/>
          <p:cNvPicPr/>
          <p:nvPr/>
        </p:nvPicPr>
        <p:blipFill>
          <a:blip r:embed="rId15"/>
          <a:stretch/>
        </p:blipFill>
        <p:spPr>
          <a:xfrm>
            <a:off x="-257400" y="5608440"/>
            <a:ext cx="3291120" cy="135324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0" y="4745520"/>
            <a:ext cx="2113200" cy="831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403200" y="1325880"/>
            <a:ext cx="6852960" cy="3192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4411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Gill Sans MT"/>
              </a:rPr>
              <a:t>[Título de la presentaci</a:t>
            </a:r>
            <a:r>
              <a:rPr lang="es-ES" sz="4400" b="1" strike="noStrike" spc="-1">
                <a:solidFill>
                  <a:srgbClr val="FFFFFF"/>
                </a:solidFill>
                <a:latin typeface="Gill Sans MT"/>
              </a:rPr>
              <a:t>ón</a:t>
            </a:r>
            <a:r>
              <a:rPr lang="en-US" sz="4400" b="1" strike="noStrike" spc="-1">
                <a:solidFill>
                  <a:srgbClr val="FFFFFF"/>
                </a:solidFill>
                <a:latin typeface="Gill Sans MT"/>
              </a:rPr>
              <a:t>]</a:t>
            </a:r>
            <a:endParaRPr lang="en-US" sz="44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303030"/>
                </a:solidFill>
                <a:latin typeface="Gill Sans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03030"/>
                </a:solidFill>
                <a:latin typeface="Gill Sans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1180800" y="1159560"/>
            <a:ext cx="7456320" cy="52498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 algn="ctr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PlaceHolder 3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7B6E031C-57DB-49EF-BD90-445FBB8F094D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PlaceHolder 6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4" name="CustomShape 7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Imagen 30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136" name="CustomShape 8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1180800" y="2073960"/>
            <a:ext cx="7456320" cy="43354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 algn="ctr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PlaceHolder 3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AEAE9E8A-955E-42FC-AA4D-405D8E4B5F8B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PlaceHolder 6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9" name="CustomShape 7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0" name="Imagen 30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181" name="CustomShape 8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PlaceHolder 9"/>
          <p:cNvSpPr>
            <a:spLocks noGrp="1"/>
          </p:cNvSpPr>
          <p:nvPr>
            <p:ph type="body"/>
          </p:nvPr>
        </p:nvSpPr>
        <p:spPr>
          <a:xfrm>
            <a:off x="1181160" y="1111320"/>
            <a:ext cx="7455960" cy="8427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" sz="2000" b="0" strike="noStrike" spc="-1">
                <a:solidFill>
                  <a:srgbClr val="303030"/>
                </a:solidFill>
                <a:latin typeface="Gill Sans MT"/>
              </a:rPr>
              <a:t>Haga clic para modificar los estilos de texto del patrón</a:t>
            </a:r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976320" y="2344680"/>
            <a:ext cx="7373520" cy="1234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 algn="ctr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PlaceHolder 3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5DF6674C-B3EC-41AA-A6C7-B189AAA82A9E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223" name="CustomShape 5"/>
          <p:cNvSpPr/>
          <p:nvPr/>
        </p:nvSpPr>
        <p:spPr>
          <a:xfrm flipV="1">
            <a:off x="5329800" y="3711240"/>
            <a:ext cx="3012840" cy="453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6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PlaceHolder 7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6" name="CustomShape 8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7" name="Imagen 30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228" name="CustomShape 9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E443E1FB-0F7E-4A66-9CEA-BEF8ED9C0B19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1263600" y="259920"/>
            <a:ext cx="7281000" cy="6087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864000" lvl="1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296000" lvl="2" indent="-288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728000" lvl="3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2160000" lvl="4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0" y="0"/>
            <a:ext cx="1054800" cy="68691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6"/>
          <p:cNvSpPr/>
          <p:nvPr/>
        </p:nvSpPr>
        <p:spPr>
          <a:xfrm>
            <a:off x="0" y="569880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7"/>
          <p:cNvSpPr/>
          <p:nvPr/>
        </p:nvSpPr>
        <p:spPr>
          <a:xfrm>
            <a:off x="0" y="592020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2" name="Imagen 34"/>
          <p:cNvPicPr/>
          <p:nvPr/>
        </p:nvPicPr>
        <p:blipFill>
          <a:blip r:embed="rId14"/>
          <a:stretch/>
        </p:blipFill>
        <p:spPr>
          <a:xfrm>
            <a:off x="154080" y="606456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273" name="PlaceHolder 8"/>
          <p:cNvSpPr>
            <a:spLocks noGrp="1"/>
          </p:cNvSpPr>
          <p:nvPr>
            <p:ph type="title"/>
          </p:nvPr>
        </p:nvSpPr>
        <p:spPr>
          <a:xfrm rot="16200000">
            <a:off x="-2167200" y="2315160"/>
            <a:ext cx="543060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PlaceHolder 2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1BDEDE59-30A6-4FA7-ABA6-61B915837566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1257480" y="1307880"/>
            <a:ext cx="3479400" cy="724320"/>
          </a:xfrm>
          <a:prstGeom prst="rect">
            <a:avLst/>
          </a:prstGeom>
          <a:solidFill>
            <a:srgbClr val="36363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5"/>
          <p:cNvSpPr/>
          <p:nvPr/>
        </p:nvSpPr>
        <p:spPr>
          <a:xfrm>
            <a:off x="727560" y="0"/>
            <a:ext cx="79095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PlaceHolder 6"/>
          <p:cNvSpPr>
            <a:spLocks noGrp="1"/>
          </p:cNvSpPr>
          <p:nvPr>
            <p:ph type="title"/>
          </p:nvPr>
        </p:nvSpPr>
        <p:spPr>
          <a:xfrm>
            <a:off x="1264680" y="55800"/>
            <a:ext cx="710532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6" name="CustomShape 7"/>
          <p:cNvSpPr/>
          <p:nvPr/>
        </p:nvSpPr>
        <p:spPr>
          <a:xfrm rot="5400000">
            <a:off x="-4536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7" name="Imagen 17"/>
          <p:cNvPicPr/>
          <p:nvPr/>
        </p:nvPicPr>
        <p:blipFill>
          <a:blip r:embed="rId14"/>
          <a:stretch/>
        </p:blipFill>
        <p:spPr>
          <a:xfrm>
            <a:off x="10800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318" name="CustomShape 8"/>
          <p:cNvSpPr/>
          <p:nvPr/>
        </p:nvSpPr>
        <p:spPr>
          <a:xfrm rot="5400000">
            <a:off x="54252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PlaceHolder 9"/>
          <p:cNvSpPr>
            <a:spLocks noGrp="1"/>
          </p:cNvSpPr>
          <p:nvPr>
            <p:ph type="body"/>
          </p:nvPr>
        </p:nvSpPr>
        <p:spPr>
          <a:xfrm>
            <a:off x="1311480" y="1355400"/>
            <a:ext cx="3346920" cy="642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 algn="ctr">
              <a:lnSpc>
                <a:spcPts val="1811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s-ES_tradnl" sz="1800" b="1" strike="noStrike" spc="-1">
                <a:solidFill>
                  <a:srgbClr val="FFFFFF"/>
                </a:solidFill>
                <a:latin typeface="Gill Sans MT"/>
                <a:ea typeface="Arial"/>
              </a:rPr>
              <a:t>Clic para Subt</a:t>
            </a:r>
            <a:r>
              <a:rPr lang="es-ES" sz="1800" b="1" strike="noStrike" spc="-1">
                <a:solidFill>
                  <a:srgbClr val="FFFFFF"/>
                </a:solidFill>
                <a:latin typeface="Gill Sans MT"/>
                <a:ea typeface="Arial"/>
              </a:rPr>
              <a:t>ítulo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20" name="PlaceHolder 10"/>
          <p:cNvSpPr>
            <a:spLocks noGrp="1"/>
          </p:cNvSpPr>
          <p:nvPr>
            <p:ph type="body"/>
          </p:nvPr>
        </p:nvSpPr>
        <p:spPr>
          <a:xfrm>
            <a:off x="1286640" y="2073960"/>
            <a:ext cx="7456320" cy="41317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866840" y="1291680"/>
            <a:ext cx="3226680" cy="781920"/>
          </a:xfrm>
          <a:prstGeom prst="rect">
            <a:avLst/>
          </a:prstGeom>
          <a:solidFill>
            <a:srgbClr val="36363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202680" y="497520"/>
            <a:ext cx="4663440" cy="6222240"/>
          </a:xfrm>
          <a:prstGeom prst="rect">
            <a:avLst/>
          </a:prstGeom>
          <a:solidFill>
            <a:srgbClr val="DEDEE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361080" y="1114560"/>
            <a:ext cx="4316400" cy="54554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Gill Sans MT"/>
              </a:rPr>
              <a:t>Haga clic en el icono para agregar una imagen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pic>
        <p:nvPicPr>
          <p:cNvPr id="360" name="Imagen 2"/>
          <p:cNvPicPr/>
          <p:nvPr/>
        </p:nvPicPr>
        <p:blipFill>
          <a:blip r:embed="rId14"/>
          <a:srcRect l="7214" r="7214"/>
          <a:stretch/>
        </p:blipFill>
        <p:spPr>
          <a:xfrm>
            <a:off x="-2731320" y="-5385240"/>
            <a:ext cx="3917160" cy="4750200"/>
          </a:xfrm>
          <a:prstGeom prst="rect">
            <a:avLst/>
          </a:prstGeom>
          <a:ln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8812440" y="2073960"/>
            <a:ext cx="238680" cy="3018600"/>
          </a:xfrm>
          <a:prstGeom prst="rect">
            <a:avLst/>
          </a:prstGeom>
          <a:solidFill>
            <a:srgbClr val="CB0017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PlaceHolder 5"/>
          <p:cNvSpPr>
            <a:spLocks noGrp="1"/>
          </p:cNvSpPr>
          <p:nvPr>
            <p:ph type="sldNum"/>
          </p:nvPr>
        </p:nvSpPr>
        <p:spPr>
          <a:xfrm>
            <a:off x="8678520" y="3320280"/>
            <a:ext cx="506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15AABEFB-D2D7-4D2B-8148-8D58A499540F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‹Nr.›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 type="ftr"/>
          </p:nvPr>
        </p:nvSpPr>
        <p:spPr>
          <a:xfrm>
            <a:off x="3070800" y="6465600"/>
            <a:ext cx="600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838383"/>
                </a:solidFill>
                <a:latin typeface="Gill Sans MT"/>
              </a:rPr>
              <a:t>[Pie de Página]</a:t>
            </a:r>
            <a:endParaRPr lang="es-ES" sz="1100" b="0" strike="noStrike" spc="-1">
              <a:latin typeface="Times New Roman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2028960" y="0"/>
            <a:ext cx="6608160" cy="1047960"/>
          </a:xfrm>
          <a:prstGeom prst="rect">
            <a:avLst/>
          </a:prstGeom>
          <a:solidFill>
            <a:srgbClr val="CB0017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PlaceHolder 8"/>
          <p:cNvSpPr>
            <a:spLocks noGrp="1"/>
          </p:cNvSpPr>
          <p:nvPr>
            <p:ph type="title"/>
          </p:nvPr>
        </p:nvSpPr>
        <p:spPr>
          <a:xfrm>
            <a:off x="2443320" y="55800"/>
            <a:ext cx="5345640" cy="1047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ts val="3600"/>
              </a:lnSpc>
            </a:pPr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Clic para </a:t>
            </a:r>
            <a:r>
              <a:t/>
            </a:r>
            <a:br/>
            <a:r>
              <a:rPr lang="es-ES_tradnl" sz="3600" b="0" strike="noStrike" spc="-1">
                <a:solidFill>
                  <a:srgbClr val="FFFFFF"/>
                </a:solidFill>
                <a:latin typeface="Gill Sans MT"/>
              </a:rPr>
              <a:t>editar título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6" name="CustomShape 9"/>
          <p:cNvSpPr/>
          <p:nvPr/>
        </p:nvSpPr>
        <p:spPr>
          <a:xfrm rot="5400000">
            <a:off x="8152200" y="45360"/>
            <a:ext cx="1054800" cy="94896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7" name="Imagen 25"/>
          <p:cNvPicPr/>
          <p:nvPr/>
        </p:nvPicPr>
        <p:blipFill>
          <a:blip r:embed="rId15"/>
          <a:stretch/>
        </p:blipFill>
        <p:spPr>
          <a:xfrm>
            <a:off x="8305920" y="190440"/>
            <a:ext cx="747000" cy="747000"/>
          </a:xfrm>
          <a:prstGeom prst="rect">
            <a:avLst/>
          </a:prstGeom>
          <a:ln>
            <a:noFill/>
          </a:ln>
        </p:spPr>
      </p:pic>
      <p:sp>
        <p:nvSpPr>
          <p:cNvPr id="368" name="CustomShape 10"/>
          <p:cNvSpPr/>
          <p:nvPr/>
        </p:nvSpPr>
        <p:spPr>
          <a:xfrm rot="5400000">
            <a:off x="7566840" y="416880"/>
            <a:ext cx="1054800" cy="221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PlaceHolder 11"/>
          <p:cNvSpPr>
            <a:spLocks noGrp="1"/>
          </p:cNvSpPr>
          <p:nvPr>
            <p:ph type="body"/>
          </p:nvPr>
        </p:nvSpPr>
        <p:spPr>
          <a:xfrm>
            <a:off x="5055120" y="2221560"/>
            <a:ext cx="3623040" cy="39758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00000"/>
              </a:lnSpc>
              <a:spcBef>
                <a:spcPts val="1800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Haga clic para modificar los estilos de texto del patrón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457200" lvl="1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Segundo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685800" lvl="2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Tercer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914400" lvl="3" indent="-228240">
              <a:lnSpc>
                <a:spcPct val="100000"/>
              </a:lnSpc>
              <a:spcBef>
                <a:spcPts val="601"/>
              </a:spcBef>
              <a:buClr>
                <a:srgbClr val="66000C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Cuarto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  <a:p>
            <a:pPr marL="1143000" lvl="4" indent="-228240">
              <a:lnSpc>
                <a:spcPct val="100000"/>
              </a:lnSpc>
              <a:spcBef>
                <a:spcPts val="601"/>
              </a:spcBef>
              <a:buClr>
                <a:srgbClr val="CB0017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303030"/>
                </a:solidFill>
                <a:latin typeface="Arial"/>
                <a:ea typeface="Arial"/>
              </a:rPr>
              <a:t>Quinto nivel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370" name="PlaceHolder 12"/>
          <p:cNvSpPr>
            <a:spLocks noGrp="1"/>
          </p:cNvSpPr>
          <p:nvPr>
            <p:ph type="body"/>
          </p:nvPr>
        </p:nvSpPr>
        <p:spPr>
          <a:xfrm>
            <a:off x="4916160" y="1371960"/>
            <a:ext cx="3116520" cy="6429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1811"/>
              </a:lnSpc>
              <a:spcBef>
                <a:spcPts val="1800"/>
              </a:spcBef>
              <a:tabLst>
                <a:tab pos="0" algn="l"/>
              </a:tabLst>
            </a:pPr>
            <a:r>
              <a:rPr lang="es-ES_tradnl" sz="1800" b="1" strike="noStrike" spc="-1">
                <a:solidFill>
                  <a:srgbClr val="FFFFFF"/>
                </a:solidFill>
                <a:latin typeface="Gill Sans MT"/>
                <a:ea typeface="Arial"/>
              </a:rPr>
              <a:t>Clic para Subt</a:t>
            </a:r>
            <a:r>
              <a:rPr lang="es-ES" sz="1800" b="1" strike="noStrike" spc="-1">
                <a:solidFill>
                  <a:srgbClr val="FFFFFF"/>
                </a:solidFill>
                <a:latin typeface="Gill Sans MT"/>
                <a:ea typeface="Arial"/>
              </a:rPr>
              <a:t>ítulo</a:t>
            </a:r>
            <a:endParaRPr lang="en-US" sz="1800" b="0" strike="noStrike" spc="-1">
              <a:solidFill>
                <a:srgbClr val="303030"/>
              </a:solidFill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hyperlink" Target="https://www.youtube.com/watch?v=UyNa9R-L0Ps" TargetMode="Externa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hyperlink" Target="https://www.youtube.com/watch?v=b_msB5vBw4A&amp;t=8s" TargetMode="External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hyperlink" Target="https://www.youtube.com/watch?v=ziuRS14VhIM&amp;feature=youtu.be" TargetMode="External"/><Relationship Id="rId3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TextShape 1"/>
          <p:cNvSpPr txBox="1"/>
          <p:nvPr/>
        </p:nvSpPr>
        <p:spPr>
          <a:xfrm>
            <a:off x="652864" y="465072"/>
            <a:ext cx="6568943" cy="250272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>
            <a:noAutofit/>
          </a:bodyPr>
          <a:lstStyle/>
          <a:p>
            <a:pPr algn="ctr">
              <a:lnSpc>
                <a:spcPts val="4411"/>
              </a:lnSpc>
            </a:pPr>
            <a:r>
              <a:rPr lang="en-US" sz="3800" b="1" spc="-1" dirty="0">
                <a:latin typeface="Times New Roman"/>
              </a:rPr>
              <a:t>INTEGRACIÓN DE ROBOTS FÍSICOS EN UNA PLATAFORMA WEB DE ROBÓTICA EDUCATIVA</a:t>
            </a:r>
            <a:endParaRPr lang="es-ES" sz="3800">
              <a:latin typeface="Times New Roman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758317" y="3718438"/>
            <a:ext cx="7783471" cy="7524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ts val="2409"/>
              </a:lnSpc>
              <a:tabLst>
                <a:tab pos="0" algn="l"/>
              </a:tabLst>
            </a:pPr>
            <a:r>
              <a:rPr lang="es-ES" sz="2000" b="1" i="1" strike="noStrike" spc="-1" dirty="0">
                <a:latin typeface="Gill Sans MT"/>
              </a:rPr>
              <a:t>Autor</a:t>
            </a:r>
            <a:r>
              <a:rPr lang="es-ES" sz="2000" b="1" strike="noStrike" spc="-1" dirty="0">
                <a:latin typeface="Gill Sans MT"/>
              </a:rPr>
              <a:t>: David Valladares Vigara</a:t>
            </a:r>
            <a:endParaRPr lang="es-ES" sz="2000" b="1" strike="noStrike" spc="-1" dirty="0">
              <a:latin typeface="Arial"/>
            </a:endParaRPr>
          </a:p>
          <a:p>
            <a:pPr>
              <a:lnSpc>
                <a:spcPts val="2409"/>
              </a:lnSpc>
              <a:tabLst>
                <a:tab pos="0" algn="l"/>
              </a:tabLst>
            </a:pPr>
            <a:r>
              <a:rPr lang="es-ES" sz="2000" b="1" i="1" spc="-1" dirty="0">
                <a:latin typeface="Gill Sans MT"/>
              </a:rPr>
              <a:t>Tutores</a:t>
            </a:r>
            <a:r>
              <a:rPr lang="es-ES" sz="2000" b="1" spc="-1" dirty="0">
                <a:latin typeface="Gill Sans MT"/>
              </a:rPr>
              <a:t>: José María Cañas Plaza y Julio Manuel Vega Pérez</a:t>
            </a:r>
            <a:endParaRPr lang="es-E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10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2. Diseño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2" y="1770993"/>
            <a:ext cx="8294690" cy="42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11</a:t>
            </a:fld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TextShape 7">
            <a:extLst>
              <a:ext uri="{FF2B5EF4-FFF2-40B4-BE49-F238E27FC236}">
                <a16:creationId xmlns:a16="http://schemas.microsoft.com/office/drawing/2014/main" xmlns="" id="{E0085E6E-C4DB-46C8-9C35-67E8C0CEB7B4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3. Lado Cliente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xmlns="" id="{A10628B6-8B77-4FAC-89CF-DFB8A0D75BC0}"/>
              </a:ext>
            </a:extLst>
          </p:cNvPr>
          <p:cNvGrpSpPr/>
          <p:nvPr/>
        </p:nvGrpSpPr>
        <p:grpSpPr>
          <a:xfrm>
            <a:off x="109267" y="1446361"/>
            <a:ext cx="4827916" cy="2263390"/>
            <a:chOff x="109267" y="1446361"/>
            <a:chExt cx="4827916" cy="226339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3CB0CA2C-0B57-4798-A5DA-1EF36ED4E4C5}"/>
                </a:ext>
              </a:extLst>
            </p:cNvPr>
            <p:cNvSpPr txBox="1"/>
            <p:nvPr/>
          </p:nvSpPr>
          <p:spPr>
            <a:xfrm>
              <a:off x="109267" y="1446361"/>
              <a:ext cx="48279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Gill Sans MT"/>
                </a:rPr>
                <a:t>1) El </a:t>
              </a:r>
              <a:r>
                <a:rPr lang="en-US" dirty="0" err="1">
                  <a:latin typeface="Gill Sans MT"/>
                </a:rPr>
                <a:t>usuario</a:t>
              </a:r>
              <a:r>
                <a:rPr lang="en-US" dirty="0">
                  <a:latin typeface="Gill Sans MT"/>
                </a:rPr>
                <a:t> </a:t>
              </a:r>
              <a:r>
                <a:rPr lang="en-US" dirty="0" err="1">
                  <a:latin typeface="Gill Sans MT"/>
                </a:rPr>
                <a:t>realiza</a:t>
              </a:r>
              <a:r>
                <a:rPr lang="en-US" dirty="0">
                  <a:latin typeface="Gill Sans MT"/>
                </a:rPr>
                <a:t> el </a:t>
              </a:r>
              <a:r>
                <a:rPr lang="en-US" dirty="0" err="1">
                  <a:latin typeface="Gill Sans MT"/>
                </a:rPr>
                <a:t>programa</a:t>
              </a:r>
              <a:r>
                <a:rPr lang="en-US" dirty="0">
                  <a:latin typeface="Gill Sans MT"/>
                </a:rPr>
                <a:t> en el editor Web</a:t>
              </a:r>
              <a:endParaRPr lang="es-ES" dirty="0"/>
            </a:p>
          </p:txBody>
        </p:sp>
        <p:pic>
          <p:nvPicPr>
            <p:cNvPr id="16" name="Imagen 15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xmlns="" id="{4AECEA3C-DD0B-4740-9846-F41E5BC09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50" y="2042291"/>
              <a:ext cx="3803411" cy="166746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xmlns="" id="{23EAC0A6-823E-42D7-97B7-9DB5F9A1BD8C}"/>
              </a:ext>
            </a:extLst>
          </p:cNvPr>
          <p:cNvGrpSpPr/>
          <p:nvPr/>
        </p:nvGrpSpPr>
        <p:grpSpPr>
          <a:xfrm>
            <a:off x="5312061" y="1388851"/>
            <a:ext cx="3090067" cy="646331"/>
            <a:chOff x="5312061" y="1388851"/>
            <a:chExt cx="3090067" cy="646331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xmlns="" id="{AC1444EE-80D2-491D-B703-331DA624ED8B}"/>
                </a:ext>
              </a:extLst>
            </p:cNvPr>
            <p:cNvSpPr txBox="1"/>
            <p:nvPr/>
          </p:nvSpPr>
          <p:spPr>
            <a:xfrm>
              <a:off x="6219644" y="1388851"/>
              <a:ext cx="218248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Gill Sans MT"/>
                </a:rPr>
                <a:t>2) Al pulsar el </a:t>
              </a:r>
              <a:r>
                <a:rPr lang="en-US" dirty="0" err="1">
                  <a:latin typeface="Gill Sans MT"/>
                </a:rPr>
                <a:t>botón</a:t>
              </a:r>
              <a:r>
                <a:rPr lang="en-US" dirty="0">
                  <a:latin typeface="Gill Sans MT"/>
                </a:rPr>
                <a:t>, se </a:t>
              </a:r>
              <a:r>
                <a:rPr lang="en-US" dirty="0" err="1">
                  <a:latin typeface="Gill Sans MT"/>
                </a:rPr>
                <a:t>inicia</a:t>
              </a:r>
              <a:r>
                <a:rPr lang="en-US" dirty="0">
                  <a:latin typeface="Gill Sans MT"/>
                </a:rPr>
                <a:t> el </a:t>
              </a:r>
              <a:r>
                <a:rPr lang="en-US" dirty="0" err="1">
                  <a:latin typeface="Gill Sans MT"/>
                </a:rPr>
                <a:t>proceso</a:t>
              </a:r>
              <a:endParaRPr lang="en-US" dirty="0">
                <a:latin typeface="Gill Sans MT"/>
              </a:endParaRPr>
            </a:p>
          </p:txBody>
        </p: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xmlns="" id="{D53F8115-84C2-49C8-A8D5-7DF7B5538BA8}"/>
                </a:ext>
              </a:extLst>
            </p:cNvPr>
            <p:cNvSpPr/>
            <p:nvPr/>
          </p:nvSpPr>
          <p:spPr>
            <a:xfrm>
              <a:off x="5312061" y="1511721"/>
              <a:ext cx="618227" cy="28754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xmlns="" id="{D3B2B1AA-474B-4334-BB04-5D48CF3B93FC}"/>
              </a:ext>
            </a:extLst>
          </p:cNvPr>
          <p:cNvGrpSpPr/>
          <p:nvPr/>
        </p:nvGrpSpPr>
        <p:grpSpPr>
          <a:xfrm>
            <a:off x="5843814" y="2467815"/>
            <a:ext cx="2674919" cy="3931337"/>
            <a:chOff x="5843814" y="2467815"/>
            <a:chExt cx="2674919" cy="3931337"/>
          </a:xfrm>
        </p:grpSpPr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xmlns="" id="{65A261EE-F56A-434D-A27D-AD4580CB6ECA}"/>
                </a:ext>
              </a:extLst>
            </p:cNvPr>
            <p:cNvSpPr/>
            <p:nvPr/>
          </p:nvSpPr>
          <p:spPr>
            <a:xfrm rot="5400000">
              <a:off x="6979834" y="2633155"/>
              <a:ext cx="618227" cy="28754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xmlns="" id="{50CB3705-D0A0-4CAD-9FBA-4A1BB10C9264}"/>
                </a:ext>
              </a:extLst>
            </p:cNvPr>
            <p:cNvSpPr txBox="1"/>
            <p:nvPr/>
          </p:nvSpPr>
          <p:spPr>
            <a:xfrm>
              <a:off x="5932098" y="3315416"/>
              <a:ext cx="2441273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dirty="0">
                  <a:latin typeface="Gill Sans MT"/>
                </a:rPr>
                <a:t>3) Se </a:t>
              </a:r>
              <a:r>
                <a:rPr lang="en-US" dirty="0" err="1">
                  <a:latin typeface="Gill Sans MT"/>
                </a:rPr>
                <a:t>envía</a:t>
              </a:r>
              <a:r>
                <a:rPr lang="en-US" dirty="0">
                  <a:latin typeface="Gill Sans MT"/>
                </a:rPr>
                <a:t> el </a:t>
              </a:r>
              <a:r>
                <a:rPr lang="es-ES" dirty="0">
                  <a:latin typeface="Gill Sans MT"/>
                </a:rPr>
                <a:t>código</a:t>
              </a:r>
              <a:r>
                <a:rPr lang="en-US" dirty="0">
                  <a:latin typeface="Gill Sans MT"/>
                </a:rPr>
                <a:t> </a:t>
              </a:r>
              <a:r>
                <a:rPr lang="en-US" dirty="0" err="1">
                  <a:latin typeface="Gill Sans MT"/>
                </a:rPr>
                <a:t>fuente</a:t>
              </a:r>
              <a:r>
                <a:rPr lang="en-US" dirty="0">
                  <a:latin typeface="Gill Sans MT"/>
                </a:rPr>
                <a:t> al </a:t>
              </a:r>
              <a:r>
                <a:rPr lang="en-US" dirty="0" err="1">
                  <a:latin typeface="Gill Sans MT"/>
                </a:rPr>
                <a:t>servidor</a:t>
              </a:r>
              <a:r>
                <a:rPr lang="en-US" dirty="0">
                  <a:latin typeface="Gill Sans MT"/>
                </a:rPr>
                <a:t> para </a:t>
              </a:r>
              <a:r>
                <a:rPr lang="en-US" dirty="0" err="1">
                  <a:latin typeface="Gill Sans MT"/>
                </a:rPr>
                <a:t>obtener</a:t>
              </a:r>
              <a:r>
                <a:rPr lang="en-US" dirty="0">
                  <a:latin typeface="Gill Sans MT"/>
                </a:rPr>
                <a:t> el </a:t>
              </a:r>
              <a:r>
                <a:rPr lang="en-US" dirty="0" err="1">
                  <a:latin typeface="Gill Sans MT"/>
                </a:rPr>
                <a:t>compilado</a:t>
              </a:r>
              <a:r>
                <a:rPr lang="en-US" dirty="0">
                  <a:latin typeface="Gill Sans MT"/>
                </a:rPr>
                <a:t> (hexadecimal)</a:t>
              </a:r>
              <a:endParaRPr lang="es-ES"/>
            </a:p>
          </p:txBody>
        </p:sp>
        <p:pic>
          <p:nvPicPr>
            <p:cNvPr id="22" name="Imagen 21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xmlns="" id="{6B62EA35-2AE3-402A-B9B5-4150D768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814" y="4730467"/>
              <a:ext cx="2674919" cy="1668685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xmlns="" id="{A4392C98-77DA-46B1-8402-8880EC8A87E2}"/>
              </a:ext>
            </a:extLst>
          </p:cNvPr>
          <p:cNvGrpSpPr/>
          <p:nvPr/>
        </p:nvGrpSpPr>
        <p:grpSpPr>
          <a:xfrm>
            <a:off x="382435" y="4192435"/>
            <a:ext cx="5159663" cy="2440458"/>
            <a:chOff x="382435" y="4192435"/>
            <a:chExt cx="5159663" cy="2440458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xmlns="" id="{2C0E9FA8-FFF1-4419-A4C9-50DA982A621C}"/>
                </a:ext>
              </a:extLst>
            </p:cNvPr>
            <p:cNvSpPr txBox="1"/>
            <p:nvPr/>
          </p:nvSpPr>
          <p:spPr>
            <a:xfrm>
              <a:off x="382435" y="4192435"/>
              <a:ext cx="419531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dirty="0">
                  <a:latin typeface="Gill Sans MT"/>
                </a:rPr>
                <a:t>4) El </a:t>
              </a:r>
              <a:r>
                <a:rPr lang="en-US" dirty="0" err="1">
                  <a:latin typeface="Gill Sans MT"/>
                </a:rPr>
                <a:t>compilado</a:t>
              </a:r>
              <a:r>
                <a:rPr lang="en-US" dirty="0">
                  <a:latin typeface="Gill Sans MT"/>
                </a:rPr>
                <a:t> </a:t>
              </a:r>
              <a:r>
                <a:rPr lang="en-US" dirty="0" err="1">
                  <a:latin typeface="Gill Sans MT"/>
                </a:rPr>
                <a:t>recibido</a:t>
              </a:r>
              <a:r>
                <a:rPr lang="en-US" dirty="0">
                  <a:latin typeface="Gill Sans MT"/>
                </a:rPr>
                <a:t> se carga al mBot (Web Serial </a:t>
              </a:r>
              <a:r>
                <a:rPr lang="en-US" dirty="0" smtClean="0">
                  <a:latin typeface="Gill Sans MT"/>
                </a:rPr>
                <a:t>API y </a:t>
              </a:r>
              <a:r>
                <a:rPr lang="en-US" dirty="0" err="1" smtClean="0">
                  <a:latin typeface="Gill Sans MT"/>
                </a:rPr>
                <a:t>Avrgirl</a:t>
              </a:r>
              <a:r>
                <a:rPr lang="en-US" dirty="0" smtClean="0">
                  <a:latin typeface="Gill Sans MT"/>
                </a:rPr>
                <a:t>)</a:t>
              </a:r>
              <a:endParaRPr lang="es-ES" dirty="0"/>
            </a:p>
          </p:txBody>
        </p:sp>
        <p:pic>
          <p:nvPicPr>
            <p:cNvPr id="27" name="Imagen 26" descr="Mano sosteniendo un celular en la mano&#10;&#10;Descripción generada automáticamente">
              <a:extLst>
                <a:ext uri="{FF2B5EF4-FFF2-40B4-BE49-F238E27FC236}">
                  <a16:creationId xmlns:a16="http://schemas.microsoft.com/office/drawing/2014/main" xmlns="" id="{58F89C11-5DDB-4997-A766-28C0D08BF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183" y="4975758"/>
              <a:ext cx="1995865" cy="1657135"/>
            </a:xfrm>
            <a:prstGeom prst="rect">
              <a:avLst/>
            </a:prstGeom>
          </p:spPr>
        </p:pic>
        <p:sp>
          <p:nvSpPr>
            <p:cNvPr id="32" name="Flecha: a la derecha 31">
              <a:extLst>
                <a:ext uri="{FF2B5EF4-FFF2-40B4-BE49-F238E27FC236}">
                  <a16:creationId xmlns:a16="http://schemas.microsoft.com/office/drawing/2014/main" xmlns="" id="{0D6E940F-EB91-4BC9-BBAB-73258069F6A9}"/>
                </a:ext>
              </a:extLst>
            </p:cNvPr>
            <p:cNvSpPr/>
            <p:nvPr/>
          </p:nvSpPr>
          <p:spPr>
            <a:xfrm rot="10800000">
              <a:off x="4923871" y="4358438"/>
              <a:ext cx="618227" cy="28754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82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7">
            <a:extLst>
              <a:ext uri="{FF2B5EF4-FFF2-40B4-BE49-F238E27FC236}">
                <a16:creationId xmlns:a16="http://schemas.microsoft.com/office/drawing/2014/main" xmlns="" id="{F1A4BED1-2E50-4DA3-8C8B-4DDD9C706D56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4. Lado Servidor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xmlns="" id="{73824805-0C62-4789-B166-E5641110B085}"/>
              </a:ext>
            </a:extLst>
          </p:cNvPr>
          <p:cNvGrpSpPr/>
          <p:nvPr/>
        </p:nvGrpSpPr>
        <p:grpSpPr>
          <a:xfrm>
            <a:off x="2845687" y="1480351"/>
            <a:ext cx="2666592" cy="2446350"/>
            <a:chOff x="2845687" y="1480351"/>
            <a:chExt cx="2666592" cy="2446350"/>
          </a:xfrm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xmlns="" id="{07F4BE02-5AA1-48CB-8E44-1BB0F232C089}"/>
                </a:ext>
              </a:extLst>
            </p:cNvPr>
            <p:cNvSpPr/>
            <p:nvPr/>
          </p:nvSpPr>
          <p:spPr>
            <a:xfrm rot="20040000">
              <a:off x="2845687" y="3653531"/>
              <a:ext cx="474454" cy="2731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xmlns="" id="{6C76E23D-4F91-4750-B995-942972015B9B}"/>
                </a:ext>
              </a:extLst>
            </p:cNvPr>
            <p:cNvSpPr txBox="1"/>
            <p:nvPr/>
          </p:nvSpPr>
          <p:spPr>
            <a:xfrm>
              <a:off x="3574211" y="2855344"/>
              <a:ext cx="1938068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Gill Sans MT"/>
                </a:rPr>
                <a:t>2) </a:t>
              </a:r>
              <a:r>
                <a:rPr lang="es-ES" dirty="0">
                  <a:latin typeface="Gill Sans MT"/>
                </a:rPr>
                <a:t>Conversión a C++/Arduino</a:t>
              </a:r>
              <a:r>
                <a:rPr lang="en-US" dirty="0">
                  <a:latin typeface="Gill Sans MT"/>
                </a:rPr>
                <a:t> (</a:t>
              </a:r>
              <a:r>
                <a:rPr lang="en-US" err="1">
                  <a:latin typeface="Gill Sans MT"/>
                </a:rPr>
                <a:t>PyOnArduino</a:t>
              </a:r>
              <a:r>
                <a:rPr lang="en-US" dirty="0">
                  <a:latin typeface="Gill Sans MT"/>
                </a:rPr>
                <a:t>)</a:t>
              </a:r>
              <a:endParaRPr lang="es-ES"/>
            </a:p>
          </p:txBody>
        </p:sp>
        <p:pic>
          <p:nvPicPr>
            <p:cNvPr id="17" name="Imagen 16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xmlns="" id="{CDA77BA6-D18C-4BB2-BACB-2CF02FE3F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772" y="1480351"/>
              <a:ext cx="2146539" cy="913659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xmlns="" id="{03A87BF6-B949-4119-AE15-28FC528F072C}"/>
              </a:ext>
            </a:extLst>
          </p:cNvPr>
          <p:cNvGrpSpPr/>
          <p:nvPr/>
        </p:nvGrpSpPr>
        <p:grpSpPr>
          <a:xfrm>
            <a:off x="256367" y="2647439"/>
            <a:ext cx="2286496" cy="3726896"/>
            <a:chOff x="256367" y="2647439"/>
            <a:chExt cx="2286496" cy="3726896"/>
          </a:xfrm>
        </p:grpSpPr>
        <p:pic>
          <p:nvPicPr>
            <p:cNvPr id="10" name="Imagen 9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xmlns="" id="{3AD2417A-89F3-4625-9C3B-4033B75C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08" y="4569186"/>
              <a:ext cx="1805149" cy="1805149"/>
            </a:xfrm>
            <a:prstGeom prst="rect">
              <a:avLst/>
            </a:prstGeom>
          </p:spPr>
        </p:pic>
        <p:sp>
          <p:nvSpPr>
            <p:cNvPr id="30" name="TextShape 4">
              <a:extLst>
                <a:ext uri="{FF2B5EF4-FFF2-40B4-BE49-F238E27FC236}">
                  <a16:creationId xmlns:a16="http://schemas.microsoft.com/office/drawing/2014/main" xmlns="" id="{B83D5D73-B4FF-4858-810E-826F1FD62A3F}"/>
                </a:ext>
              </a:extLst>
            </p:cNvPr>
            <p:cNvSpPr txBox="1"/>
            <p:nvPr/>
          </p:nvSpPr>
          <p:spPr>
            <a:xfrm>
              <a:off x="256367" y="2647439"/>
              <a:ext cx="2286496" cy="14685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1) </a:t>
              </a:r>
              <a:r>
                <a:rPr lang="en-US" sz="2000" spc="-1" dirty="0" err="1">
                  <a:latin typeface="Gill Sans MT"/>
                </a:rPr>
                <a:t>Extraemos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código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fuente</a:t>
              </a:r>
              <a:r>
                <a:rPr lang="en-US" sz="2000" spc="-1" dirty="0">
                  <a:latin typeface="Gill Sans MT"/>
                </a:rPr>
                <a:t> de la </a:t>
              </a:r>
              <a:r>
                <a:rPr lang="en-US" sz="2000" spc="-1" dirty="0" err="1">
                  <a:latin typeface="Gill Sans MT"/>
                </a:rPr>
                <a:t>petición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enviada</a:t>
              </a:r>
              <a:r>
                <a:rPr lang="en-US" sz="2000" spc="-1" dirty="0">
                  <a:latin typeface="Gill Sans MT"/>
                </a:rPr>
                <a:t> por el </a:t>
              </a:r>
              <a:r>
                <a:rPr lang="en-US" sz="2000" spc="-1" dirty="0" err="1" smtClean="0">
                  <a:latin typeface="Gill Sans MT"/>
                </a:rPr>
                <a:t>navegador</a:t>
              </a:r>
              <a:endParaRPr lang="es-ES" dirty="0"/>
            </a:p>
            <a:p>
              <a:pPr marL="342900" indent="-342900">
                <a:buFont typeface="Arial" charset="0"/>
                <a:buChar char="•"/>
              </a:pPr>
              <a:endParaRPr lang="en-US" sz="2000" spc="-1" dirty="0">
                <a:solidFill>
                  <a:srgbClr val="303030"/>
                </a:solidFill>
                <a:latin typeface="Gill Sans MT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xmlns="" id="{374615C1-A37B-461D-A63F-56581416E1BB}"/>
              </a:ext>
            </a:extLst>
          </p:cNvPr>
          <p:cNvGrpSpPr/>
          <p:nvPr/>
        </p:nvGrpSpPr>
        <p:grpSpPr>
          <a:xfrm>
            <a:off x="4042229" y="2797832"/>
            <a:ext cx="4513453" cy="3433578"/>
            <a:chOff x="4114116" y="2682813"/>
            <a:chExt cx="4513453" cy="3433578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xmlns="" id="{65E77C05-D942-4685-A08C-CDF45DBCE5AE}"/>
                </a:ext>
              </a:extLst>
            </p:cNvPr>
            <p:cNvSpPr txBox="1"/>
            <p:nvPr/>
          </p:nvSpPr>
          <p:spPr>
            <a:xfrm>
              <a:off x="6593455" y="2682813"/>
              <a:ext cx="193806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Gill Sans MT"/>
                </a:rPr>
                <a:t>3) </a:t>
              </a:r>
              <a:r>
                <a:rPr lang="en-US" err="1">
                  <a:latin typeface="Gill Sans MT"/>
                </a:rPr>
                <a:t>Generación</a:t>
              </a:r>
              <a:r>
                <a:rPr lang="en-US" dirty="0">
                  <a:latin typeface="Gill Sans MT"/>
                </a:rPr>
                <a:t> del </a:t>
              </a:r>
              <a:r>
                <a:rPr lang="en-US" err="1">
                  <a:latin typeface="Gill Sans MT"/>
                </a:rPr>
                <a:t>compilado</a:t>
              </a:r>
              <a:r>
                <a:rPr lang="en-US" dirty="0">
                  <a:latin typeface="Gill Sans MT"/>
                </a:rPr>
                <a:t> y </a:t>
              </a:r>
              <a:r>
                <a:rPr lang="en-US" err="1">
                  <a:latin typeface="Gill Sans MT"/>
                </a:rPr>
                <a:t>obtención</a:t>
              </a:r>
              <a:r>
                <a:rPr lang="en-US" dirty="0">
                  <a:latin typeface="Gill Sans MT"/>
                </a:rPr>
                <a:t> del .hex (AVRDUDE)</a:t>
              </a:r>
            </a:p>
          </p:txBody>
        </p:sp>
        <p:pic>
          <p:nvPicPr>
            <p:cNvPr id="24" name="Imagen 23" descr="Diagrama&#10;&#10;Descripción generada automáticamente">
              <a:extLst>
                <a:ext uri="{FF2B5EF4-FFF2-40B4-BE49-F238E27FC236}">
                  <a16:creationId xmlns:a16="http://schemas.microsoft.com/office/drawing/2014/main" xmlns="" id="{1F23339F-9D88-41D4-A025-2A9D6EDE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16" y="4477338"/>
              <a:ext cx="4513453" cy="1639053"/>
            </a:xfrm>
            <a:prstGeom prst="rect">
              <a:avLst/>
            </a:prstGeom>
          </p:spPr>
        </p:pic>
        <p:sp>
          <p:nvSpPr>
            <p:cNvPr id="31" name="Flecha: a la derecha 30">
              <a:extLst>
                <a:ext uri="{FF2B5EF4-FFF2-40B4-BE49-F238E27FC236}">
                  <a16:creationId xmlns:a16="http://schemas.microsoft.com/office/drawing/2014/main" xmlns="" id="{E9A4D6B7-8EA5-45D1-ADAA-4C4C516FEA30}"/>
                </a:ext>
              </a:extLst>
            </p:cNvPr>
            <p:cNvSpPr/>
            <p:nvPr/>
          </p:nvSpPr>
          <p:spPr>
            <a:xfrm rot="780000">
              <a:off x="5793045" y="3711039"/>
              <a:ext cx="474454" cy="2731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TextShape 2"/>
          <p:cNvSpPr txBox="1"/>
          <p:nvPr/>
        </p:nvSpPr>
        <p:spPr>
          <a:xfrm>
            <a:off x="8637840" y="3317009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FFFFFF"/>
                </a:solidFill>
                <a:latin typeface="Gill Sans MT"/>
              </a:rPr>
              <a:t> 12</a:t>
            </a:r>
            <a:endParaRPr lang="es-ES" sz="16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560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13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5903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5. Validación Experimental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693999" y="1201949"/>
            <a:ext cx="7984521" cy="1354217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spc="-1" dirty="0">
                <a:solidFill>
                  <a:srgbClr val="303030"/>
                </a:solidFill>
                <a:latin typeface="Gill Sans MT"/>
              </a:rPr>
              <a:t>Validación =&gt; </a:t>
            </a:r>
            <a:r>
              <a:rPr lang="en-US" sz="2000" dirty="0"/>
              <a:t>Ubuntu 18.04, Ubuntu 16.04, Windows 10, Windows 8, MacOS Mojave Versión 10.14.6</a:t>
            </a:r>
            <a:endParaRPr lang="en-US" sz="2000" spc="-1" dirty="0">
              <a:solidFill>
                <a:srgbClr val="303030"/>
              </a:solidFill>
              <a:latin typeface="Gill Sans MT"/>
            </a:endParaRPr>
          </a:p>
          <a:p>
            <a:pPr algn="just"/>
            <a:endParaRPr lang="es-ES" sz="2200" b="1" dirty="0"/>
          </a:p>
        </p:txBody>
      </p:sp>
      <p:sp>
        <p:nvSpPr>
          <p:cNvPr id="7" name="TextShape 4"/>
          <p:cNvSpPr txBox="1"/>
          <p:nvPr/>
        </p:nvSpPr>
        <p:spPr>
          <a:xfrm rot="16200000">
            <a:off x="2969515" y="4728313"/>
            <a:ext cx="3521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US" sz="2000" b="0" strike="noStrike" spc="-1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674579" y="3133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 Ejemplo de envío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84" y="3684960"/>
            <a:ext cx="3593214" cy="2604629"/>
          </a:xfrm>
          <a:prstGeom prst="rect">
            <a:avLst/>
          </a:prstGeom>
        </p:spPr>
      </p:pic>
      <p:graphicFrame>
        <p:nvGraphicFramePr>
          <p:cNvPr id="13" name="Tabla 4">
            <a:extLst>
              <a:ext uri="{FF2B5EF4-FFF2-40B4-BE49-F238E27FC236}">
                <a16:creationId xmlns:a16="http://schemas.microsoft.com/office/drawing/2014/main" xmlns="" id="{3F191850-1FE3-4A21-BFA2-D0CBB36BB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621039"/>
              </p:ext>
            </p:extLst>
          </p:nvPr>
        </p:nvGraphicFramePr>
        <p:xfrm>
          <a:off x="359432" y="2904226"/>
          <a:ext cx="4015731" cy="21141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294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VENTAJAS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Multiplataforma (Linux, Windows, </a:t>
                      </a:r>
                      <a:r>
                        <a:rPr lang="es-ES" sz="1500" dirty="0" err="1"/>
                        <a:t>MacOs</a:t>
                      </a:r>
                      <a:r>
                        <a:rPr lang="es-ES" sz="15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"Cero-instalación"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19509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 smtClean="0"/>
                        <a:t>Envío directo</a:t>
                      </a:r>
                      <a:endParaRPr lang="es-E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8289050"/>
                  </a:ext>
                </a:extLst>
              </a:tr>
            </a:tbl>
          </a:graphicData>
        </a:graphic>
      </p:graphicFrame>
      <p:graphicFrame>
        <p:nvGraphicFramePr>
          <p:cNvPr id="14" name="Tabla 4">
            <a:extLst>
              <a:ext uri="{FF2B5EF4-FFF2-40B4-BE49-F238E27FC236}">
                <a16:creationId xmlns:a16="http://schemas.microsoft.com/office/drawing/2014/main" xmlns="" id="{39E68F16-F290-43D3-BEEB-FC28BADC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54180"/>
              </p:ext>
            </p:extLst>
          </p:nvPr>
        </p:nvGraphicFramePr>
        <p:xfrm>
          <a:off x="353682" y="4997569"/>
          <a:ext cx="4015731" cy="15525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294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PROBLEMAS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/>
                        <a:t>Disponible solo en navegadores Chromium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Fase de experimentación, en necesario activarlo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19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07322A9E-F1EC-405E-8971-BA906EFFC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A5704422-1118-4FD1-95AD-29A064EB8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xmlns="" id="{A88B2AAA-B805-498E-A9E6-98B88585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xmlns="" id="{9B8051E0-19D7-43E1-BFD9-E6DBFEB3A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4EDB2B02-86A2-46F5-A4BE-B7D9B1041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xmlns="" id="{43954639-FB5D-41F4-9560-6F6DFE778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xmlns="" id="{E898931C-0323-41FA-A036-20F818B1FF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xmlns="" id="{89AFE9DD-0792-4B98-B4EB-97ACA17E6A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3981F5C4-9AE1-404E-AF44-A4E6DB374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763C1781-8726-4FAC-8C45-FF40376BE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xmlns="" id="{301491B5-56C7-43DC-A3D9-861EECCA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xmlns="" id="{237E2353-22DF-46E0-A200-FB30F8F394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xmlns="" id="{DD6138DB-057B-45F7-A5F4-E7BFDA20D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79A54AB1-B64F-4843-BFAB-81CB74E66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0132" y="304810"/>
            <a:ext cx="6854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INTEGRACIÓN DRON TELLO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3" y="3152470"/>
            <a:ext cx="3049936" cy="1874694"/>
          </a:xfrm>
          <a:prstGeom prst="rect">
            <a:avLst/>
          </a:prstGeom>
        </p:spPr>
      </p:pic>
      <p:sp>
        <p:nvSpPr>
          <p:cNvPr id="26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FFFFFF"/>
                </a:solidFill>
                <a:latin typeface="Gill Sans MT"/>
              </a:rPr>
              <a:t>14</a:t>
            </a:r>
            <a:endParaRPr lang="es-ES" sz="16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1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3B7EB3C3-9293-4D1B-B892-5F95B931F23D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15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5" name="TextShape 3"/>
          <p:cNvSpPr txBox="1"/>
          <p:nvPr/>
        </p:nvSpPr>
        <p:spPr>
          <a:xfrm>
            <a:off x="976320" y="2344680"/>
            <a:ext cx="7373520" cy="1234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56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B2118F0-CDDE-47BF-A167-3FD87BEBC9C6}"/>
              </a:ext>
            </a:extLst>
          </p:cNvPr>
          <p:cNvSpPr txBox="1"/>
          <p:nvPr/>
        </p:nvSpPr>
        <p:spPr>
          <a:xfrm>
            <a:off x="354579" y="1197930"/>
            <a:ext cx="8323941" cy="415498"/>
          </a:xfrm>
          <a:prstGeom prst="rect">
            <a:avLst/>
          </a:prstGeom>
          <a:solidFill>
            <a:schemeClr val="bg1"/>
          </a:solidFill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100" dirty="0"/>
              <a:t>Tello (</a:t>
            </a:r>
            <a:r>
              <a:rPr lang="es-ES" sz="2100" dirty="0" err="1"/>
              <a:t>Ryze</a:t>
            </a:r>
            <a:r>
              <a:rPr lang="es-ES" sz="2100" dirty="0"/>
              <a:t> </a:t>
            </a:r>
            <a:r>
              <a:rPr lang="es-ES" sz="2100" dirty="0" err="1"/>
              <a:t>Technology</a:t>
            </a:r>
            <a:r>
              <a:rPr lang="es-ES" sz="2100" dirty="0"/>
              <a:t>) es un dron destinado para la iniciación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35FE4F3-7602-4EFC-94B6-440D96026468}"/>
              </a:ext>
            </a:extLst>
          </p:cNvPr>
          <p:cNvSpPr txBox="1"/>
          <p:nvPr/>
        </p:nvSpPr>
        <p:spPr>
          <a:xfrm>
            <a:off x="4520670" y="1852352"/>
            <a:ext cx="429380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" sz="2200" b="1" i="1" dirty="0">
                <a:ea typeface="+mn-lt"/>
                <a:cs typeface="+mn-lt"/>
              </a:rPr>
              <a:t>Hardware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Procesadora Intel cámara, radio de 200m, 28Km/h máximo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Posicionamiento por VPS</a:t>
            </a:r>
          </a:p>
          <a:p>
            <a:pPr marL="800100" lvl="1" indent="-342900">
              <a:buFont typeface="Wingdings" charset="2"/>
              <a:buChar char="§"/>
            </a:pPr>
            <a:endParaRPr lang="es-ES" sz="2200" dirty="0"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s-ES" sz="2200" b="1" i="1" dirty="0">
                <a:ea typeface="+mn-lt"/>
                <a:cs typeface="+mn-lt"/>
              </a:rPr>
              <a:t>Software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>
                <a:ea typeface="+mn-lt"/>
                <a:cs typeface="+mn-lt"/>
              </a:rPr>
              <a:t>Tello EDU App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>
                <a:ea typeface="+mn-lt"/>
                <a:cs typeface="+mn-lt"/>
              </a:rPr>
              <a:t>IDE Scratch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>
                <a:ea typeface="+mn-lt"/>
                <a:cs typeface="+mn-lt"/>
              </a:rPr>
              <a:t>DroneBlocks</a:t>
            </a:r>
            <a:endParaRPr lang="es-ES" sz="2200" dirty="0">
              <a:ea typeface="+mn-lt"/>
              <a:cs typeface="+mn-lt"/>
            </a:endParaRPr>
          </a:p>
          <a:p>
            <a:pPr marL="1257300" lvl="2" indent="-342900">
              <a:buFont typeface="Courier New" charset="0"/>
              <a:buChar char="o"/>
            </a:pPr>
            <a:endParaRPr lang="es-ES" sz="2200" dirty="0">
              <a:ea typeface="+mn-lt"/>
              <a:cs typeface="+mn-lt"/>
            </a:endParaRPr>
          </a:p>
          <a:p>
            <a:pPr marL="1257300" lvl="2" indent="-342900">
              <a:buFont typeface="Courier New" charset="0"/>
              <a:buChar char="o"/>
            </a:pPr>
            <a:endParaRPr lang="es-ES" sz="2200" dirty="0"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63528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1. Características del Tello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5" y="2038731"/>
            <a:ext cx="4053335" cy="21874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5" y="4278721"/>
            <a:ext cx="4053335" cy="21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16</a:t>
            </a:fld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2. Diseño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0" y="1239044"/>
            <a:ext cx="8345300" cy="40174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679622" y="5256530"/>
            <a:ext cx="7998898" cy="1323439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_tradnl" sz="2200" b="1" dirty="0"/>
          </a:p>
          <a:p>
            <a:pPr marL="342900" indent="-342900">
              <a:buFont typeface="Arial" charset="0"/>
              <a:buChar char="•"/>
            </a:pPr>
            <a:r>
              <a:rPr lang="es-ES_tradnl" spc="-1" dirty="0">
                <a:solidFill>
                  <a:srgbClr val="303030"/>
                </a:solidFill>
                <a:latin typeface="Gill Sans MT"/>
              </a:rPr>
              <a:t>Ordenador anfitrión MacOS/Windows requiere tener instalado el intérprete de Python2.7 y drivers del Tello</a:t>
            </a:r>
          </a:p>
          <a:p>
            <a:pPr algn="just"/>
            <a:endParaRPr lang="es-ES" sz="2200" b="1" dirty="0"/>
          </a:p>
        </p:txBody>
      </p:sp>
    </p:spTree>
    <p:extLst>
      <p:ext uri="{BB962C8B-B14F-4D97-AF65-F5344CB8AC3E}">
        <p14:creationId xmlns:p14="http://schemas.microsoft.com/office/powerpoint/2010/main" val="1734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7">
            <a:extLst>
              <a:ext uri="{FF2B5EF4-FFF2-40B4-BE49-F238E27FC236}">
                <a16:creationId xmlns:a16="http://schemas.microsoft.com/office/drawing/2014/main" xmlns="" id="{B7DD44CB-89A3-4AA2-A0BE-F5066709941B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3. Lado Cliente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xmlns="" id="{38606F85-B172-463C-AFD0-A36CB164AD3B}"/>
              </a:ext>
            </a:extLst>
          </p:cNvPr>
          <p:cNvGrpSpPr/>
          <p:nvPr/>
        </p:nvGrpSpPr>
        <p:grpSpPr>
          <a:xfrm>
            <a:off x="198857" y="1425363"/>
            <a:ext cx="5392005" cy="2310772"/>
            <a:chOff x="198857" y="1425363"/>
            <a:chExt cx="5392005" cy="2310772"/>
          </a:xfrm>
        </p:grpSpPr>
        <p:sp>
          <p:nvSpPr>
            <p:cNvPr id="7" name="TextShape 4">
              <a:extLst>
                <a:ext uri="{FF2B5EF4-FFF2-40B4-BE49-F238E27FC236}">
                  <a16:creationId xmlns:a16="http://schemas.microsoft.com/office/drawing/2014/main" xmlns="" id="{972883CD-FC86-408C-9A37-E3FA144D9ACD}"/>
                </a:ext>
              </a:extLst>
            </p:cNvPr>
            <p:cNvSpPr txBox="1"/>
            <p:nvPr/>
          </p:nvSpPr>
          <p:spPr>
            <a:xfrm>
              <a:off x="198857" y="1425363"/>
              <a:ext cx="5392005" cy="447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1) El usuario </a:t>
              </a:r>
              <a:r>
                <a:rPr lang="en-US" sz="2000" spc="-1" err="1">
                  <a:latin typeface="Gill Sans MT"/>
                </a:rPr>
                <a:t>realiza</a:t>
              </a:r>
              <a:r>
                <a:rPr lang="en-US" sz="2000" spc="-1" dirty="0">
                  <a:latin typeface="Gill Sans MT"/>
                </a:rPr>
                <a:t> el programa en el </a:t>
              </a:r>
              <a:r>
                <a:rPr lang="en-US" sz="2000" spc="-1">
                  <a:latin typeface="Gill Sans MT"/>
                </a:rPr>
                <a:t>editor Web</a:t>
              </a:r>
              <a:endParaRPr lang="en-US" sz="2000" b="0" strike="noStrike" spc="-1" dirty="0">
                <a:latin typeface="Gill Sans MT"/>
              </a:endParaRPr>
            </a:p>
          </p:txBody>
        </p:sp>
        <p:pic>
          <p:nvPicPr>
            <p:cNvPr id="9" name="Imagen 8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xmlns="" id="{FCFD4F9E-AD3E-424C-8322-D735745E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98" y="2099983"/>
              <a:ext cx="3415856" cy="1636152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xmlns="" id="{E471A25C-A251-4CA0-9A21-F56852F924E0}"/>
              </a:ext>
            </a:extLst>
          </p:cNvPr>
          <p:cNvGrpSpPr/>
          <p:nvPr/>
        </p:nvGrpSpPr>
        <p:grpSpPr>
          <a:xfrm>
            <a:off x="5793702" y="1339099"/>
            <a:ext cx="2845160" cy="1066006"/>
            <a:chOff x="5793702" y="1339099"/>
            <a:chExt cx="2845160" cy="1066006"/>
          </a:xfrm>
        </p:grpSpPr>
        <p:sp>
          <p:nvSpPr>
            <p:cNvPr id="12" name="Flecha: a la derecha 11">
              <a:extLst>
                <a:ext uri="{FF2B5EF4-FFF2-40B4-BE49-F238E27FC236}">
                  <a16:creationId xmlns:a16="http://schemas.microsoft.com/office/drawing/2014/main" xmlns="" id="{2F547A52-9DF4-4FB1-A291-481F7AAA52A9}"/>
                </a:ext>
              </a:extLst>
            </p:cNvPr>
            <p:cNvSpPr/>
            <p:nvPr/>
          </p:nvSpPr>
          <p:spPr>
            <a:xfrm>
              <a:off x="5793702" y="1461401"/>
              <a:ext cx="704491" cy="35943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TextShape 4">
              <a:extLst>
                <a:ext uri="{FF2B5EF4-FFF2-40B4-BE49-F238E27FC236}">
                  <a16:creationId xmlns:a16="http://schemas.microsoft.com/office/drawing/2014/main" xmlns="" id="{4998F07C-B3E2-4AD9-B849-3663CABBC52C}"/>
                </a:ext>
              </a:extLst>
            </p:cNvPr>
            <p:cNvSpPr txBox="1"/>
            <p:nvPr/>
          </p:nvSpPr>
          <p:spPr>
            <a:xfrm>
              <a:off x="6798063" y="1339099"/>
              <a:ext cx="1840799" cy="1066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2) Al pulsar el </a:t>
              </a:r>
              <a:r>
                <a:rPr lang="en-US" sz="2000" spc="-1" dirty="0" err="1">
                  <a:latin typeface="Gill Sans MT"/>
                </a:rPr>
                <a:t>botón</a:t>
              </a:r>
              <a:r>
                <a:rPr lang="en-US" sz="2000" spc="-1" dirty="0">
                  <a:latin typeface="Gill Sans MT"/>
                </a:rPr>
                <a:t>, se </a:t>
              </a:r>
              <a:r>
                <a:rPr lang="en-US" sz="2000" spc="-1" dirty="0" err="1">
                  <a:latin typeface="Gill Sans MT"/>
                </a:rPr>
                <a:t>inicia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proceso</a:t>
              </a:r>
              <a:endParaRPr lang="en-US" sz="2000" b="0" strike="noStrike" spc="-1" dirty="0">
                <a:latin typeface="Gill Sans MT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xmlns="" id="{E3E8DD40-E5DB-4D2F-B8CD-41471ECAC15C}"/>
              </a:ext>
            </a:extLst>
          </p:cNvPr>
          <p:cNvGrpSpPr/>
          <p:nvPr/>
        </p:nvGrpSpPr>
        <p:grpSpPr>
          <a:xfrm>
            <a:off x="6251723" y="2726608"/>
            <a:ext cx="2387137" cy="3898612"/>
            <a:chOff x="6251723" y="2726608"/>
            <a:chExt cx="2387137" cy="3898612"/>
          </a:xfrm>
        </p:grpSpPr>
        <p:sp>
          <p:nvSpPr>
            <p:cNvPr id="15" name="TextShape 4">
              <a:extLst>
                <a:ext uri="{FF2B5EF4-FFF2-40B4-BE49-F238E27FC236}">
                  <a16:creationId xmlns:a16="http://schemas.microsoft.com/office/drawing/2014/main" xmlns="" id="{0F883516-A780-4874-AB55-33E18B02483C}"/>
                </a:ext>
              </a:extLst>
            </p:cNvPr>
            <p:cNvSpPr txBox="1"/>
            <p:nvPr/>
          </p:nvSpPr>
          <p:spPr>
            <a:xfrm>
              <a:off x="6251723" y="3740117"/>
              <a:ext cx="2387137" cy="1353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pPr algn="just"/>
              <a:r>
                <a:rPr lang="en-US" sz="2000" spc="-1" dirty="0">
                  <a:latin typeface="Gill Sans MT"/>
                </a:rPr>
                <a:t>3) Se </a:t>
              </a:r>
              <a:r>
                <a:rPr lang="en-US" sz="2000" spc="-1" dirty="0" err="1">
                  <a:latin typeface="Gill Sans MT"/>
                </a:rPr>
                <a:t>envía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s-ES" sz="2000" spc="-1" dirty="0">
                  <a:latin typeface="Gill Sans MT"/>
                </a:rPr>
                <a:t>código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fuente</a:t>
              </a:r>
              <a:r>
                <a:rPr lang="en-US" sz="2000" spc="-1" dirty="0">
                  <a:latin typeface="Gill Sans MT"/>
                </a:rPr>
                <a:t> a el servidor para que prepare el </a:t>
              </a:r>
              <a:r>
                <a:rPr lang="en-US" sz="2000" spc="-1" dirty="0" err="1">
                  <a:latin typeface="Gill Sans MT"/>
                </a:rPr>
                <a:t>ejecutable</a:t>
              </a:r>
              <a:endParaRPr lang="es-ES" dirty="0"/>
            </a:p>
          </p:txBody>
        </p:sp>
        <p:sp>
          <p:nvSpPr>
            <p:cNvPr id="19" name="Flecha: a la derecha 18">
              <a:extLst>
                <a:ext uri="{FF2B5EF4-FFF2-40B4-BE49-F238E27FC236}">
                  <a16:creationId xmlns:a16="http://schemas.microsoft.com/office/drawing/2014/main" xmlns="" id="{21CB8E33-544D-40F6-84E6-FF67352C0B1E}"/>
                </a:ext>
              </a:extLst>
            </p:cNvPr>
            <p:cNvSpPr/>
            <p:nvPr/>
          </p:nvSpPr>
          <p:spPr>
            <a:xfrm rot="5400000">
              <a:off x="7360834" y="2899137"/>
              <a:ext cx="704491" cy="35943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xmlns="" id="{2025A509-99C7-4AB6-A0D2-8EDE5DBC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657" y="5359801"/>
              <a:ext cx="1533842" cy="1265419"/>
            </a:xfrm>
            <a:prstGeom prst="rect">
              <a:avLst/>
            </a:prstGeom>
          </p:spPr>
        </p:pic>
      </p:grpSp>
      <p:grpSp>
        <p:nvGrpSpPr>
          <p:cNvPr id="2" name="Agrupar 1"/>
          <p:cNvGrpSpPr/>
          <p:nvPr/>
        </p:nvGrpSpPr>
        <p:grpSpPr>
          <a:xfrm>
            <a:off x="256365" y="4397744"/>
            <a:ext cx="6241827" cy="2197795"/>
            <a:chOff x="256365" y="4397744"/>
            <a:chExt cx="6241827" cy="2197795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xmlns="" id="{DE73545D-3638-455D-AD2F-0F890899DDB2}"/>
                </a:ext>
              </a:extLst>
            </p:cNvPr>
            <p:cNvGrpSpPr/>
            <p:nvPr/>
          </p:nvGrpSpPr>
          <p:grpSpPr>
            <a:xfrm>
              <a:off x="256365" y="4397744"/>
              <a:ext cx="6241827" cy="2197795"/>
              <a:chOff x="256365" y="4397744"/>
              <a:chExt cx="6241827" cy="2197795"/>
            </a:xfrm>
          </p:grpSpPr>
          <p:sp>
            <p:nvSpPr>
              <p:cNvPr id="24" name="TextShape 4">
                <a:extLst>
                  <a:ext uri="{FF2B5EF4-FFF2-40B4-BE49-F238E27FC236}">
                    <a16:creationId xmlns:a16="http://schemas.microsoft.com/office/drawing/2014/main" xmlns="" id="{E07D8F51-401A-4A81-95CE-947917265860}"/>
                  </a:ext>
                </a:extLst>
              </p:cNvPr>
              <p:cNvSpPr txBox="1"/>
              <p:nvPr/>
            </p:nvSpPr>
            <p:spPr>
              <a:xfrm>
                <a:off x="256365" y="4397744"/>
                <a:ext cx="5158915" cy="1341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lIns="91440" tIns="45720" rIns="91440" bIns="45720" anchor="t">
                <a:noAutofit/>
              </a:bodyPr>
              <a:lstStyle/>
              <a:p>
                <a:r>
                  <a:rPr lang="en-US" sz="2000" spc="-1" dirty="0">
                    <a:latin typeface="Gill Sans MT"/>
                  </a:rPr>
                  <a:t>4) </a:t>
                </a:r>
                <a:endParaRPr lang="en-US" sz="2000" spc="-1" dirty="0">
                  <a:latin typeface="Arial"/>
                  <a:cs typeface="Arial"/>
                </a:endParaRPr>
              </a:p>
              <a:p>
                <a:pPr marL="342900" indent="-342900">
                  <a:buFont typeface="Arial"/>
                  <a:buChar char="•"/>
                </a:pPr>
                <a:r>
                  <a:rPr lang="en-US" sz="2000" spc="-1" dirty="0">
                    <a:latin typeface="Gill Sans MT"/>
                  </a:rPr>
                  <a:t>En </a:t>
                </a:r>
                <a:r>
                  <a:rPr lang="en-US" sz="2000" u="sng" spc="-1" dirty="0">
                    <a:latin typeface="Gill Sans MT"/>
                  </a:rPr>
                  <a:t>Linux</a:t>
                </a:r>
                <a:r>
                  <a:rPr lang="en-US" sz="2000" spc="-1" dirty="0">
                    <a:latin typeface="Gill Sans MT"/>
                  </a:rPr>
                  <a:t> se </a:t>
                </a:r>
                <a:r>
                  <a:rPr lang="en-US" sz="2000" spc="-1" dirty="0" err="1">
                    <a:latin typeface="Gill Sans MT"/>
                  </a:rPr>
                  <a:t>recibe</a:t>
                </a:r>
                <a:r>
                  <a:rPr lang="en-US" sz="2000" spc="-1" dirty="0">
                    <a:latin typeface="Gill Sans MT"/>
                  </a:rPr>
                  <a:t> </a:t>
                </a:r>
                <a:r>
                  <a:rPr lang="en-US" sz="2000" spc="-1" dirty="0" err="1">
                    <a:latin typeface="Gill Sans MT"/>
                  </a:rPr>
                  <a:t>directamete</a:t>
                </a:r>
                <a:r>
                  <a:rPr lang="en-US" sz="2000" spc="-1" dirty="0">
                    <a:latin typeface="Gill Sans MT"/>
                  </a:rPr>
                  <a:t> el </a:t>
                </a:r>
                <a:r>
                  <a:rPr lang="en-US" sz="2000" spc="-1" dirty="0" err="1">
                    <a:latin typeface="Gill Sans MT"/>
                  </a:rPr>
                  <a:t>ejecutable</a:t>
                </a:r>
                <a:endParaRPr lang="en-US" sz="2000" spc="-1" dirty="0" err="1">
                  <a:latin typeface="Arial"/>
                  <a:cs typeface="Arial"/>
                </a:endParaRPr>
              </a:p>
              <a:p>
                <a:pPr marL="342900" indent="-342900">
                  <a:buFont typeface="Arial"/>
                  <a:buChar char="•"/>
                </a:pPr>
                <a:r>
                  <a:rPr lang="en-US" sz="2000" spc="-1" dirty="0">
                    <a:latin typeface="Gill Sans MT"/>
                  </a:rPr>
                  <a:t>En </a:t>
                </a:r>
                <a:r>
                  <a:rPr lang="en-US" sz="2000" u="sng" spc="-1" dirty="0">
                    <a:latin typeface="Gill Sans MT"/>
                  </a:rPr>
                  <a:t>MacOS</a:t>
                </a:r>
                <a:r>
                  <a:rPr lang="en-US" sz="2000" spc="-1" dirty="0">
                    <a:latin typeface="Gill Sans MT"/>
                  </a:rPr>
                  <a:t> y </a:t>
                </a:r>
                <a:r>
                  <a:rPr lang="en-US" sz="2000" u="sng" spc="-1" dirty="0" smtClean="0">
                    <a:latin typeface="Gill Sans MT"/>
                  </a:rPr>
                  <a:t>Windows</a:t>
                </a:r>
                <a:r>
                  <a:rPr lang="en-US" sz="2000" spc="-1" dirty="0">
                    <a:latin typeface="Gill Sans MT"/>
                  </a:rPr>
                  <a:t> </a:t>
                </a:r>
                <a:r>
                  <a:rPr lang="en-US" sz="2000" spc="-1" dirty="0" err="1" smtClean="0">
                    <a:latin typeface="Gill Sans MT"/>
                  </a:rPr>
                  <a:t>comprimido</a:t>
                </a:r>
                <a:endParaRPr lang="en-US" dirty="0">
                  <a:latin typeface="Arial"/>
                </a:endParaRPr>
              </a:p>
            </p:txBody>
          </p:sp>
          <p:sp>
            <p:nvSpPr>
              <p:cNvPr id="25" name="Flecha: a la derecha 24">
                <a:extLst>
                  <a:ext uri="{FF2B5EF4-FFF2-40B4-BE49-F238E27FC236}">
                    <a16:creationId xmlns:a16="http://schemas.microsoft.com/office/drawing/2014/main" xmlns="" id="{B3AAD6B6-7BB2-4467-9E34-5DE700FD30F4}"/>
                  </a:ext>
                </a:extLst>
              </p:cNvPr>
              <p:cNvSpPr/>
              <p:nvPr/>
            </p:nvSpPr>
            <p:spPr>
              <a:xfrm rot="10800000">
                <a:off x="5793701" y="5875249"/>
                <a:ext cx="704491" cy="35943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7" name="Imagen 26" descr="Imagen que contiene foto, borroso, gato&#10;&#10;Descripción generada automáticamente">
                <a:extLst>
                  <a:ext uri="{FF2B5EF4-FFF2-40B4-BE49-F238E27FC236}">
                    <a16:creationId xmlns:a16="http://schemas.microsoft.com/office/drawing/2014/main" xmlns="" id="{E66C77E8-5DAD-4426-BE26-4E6C00723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1191" y="5804391"/>
                <a:ext cx="2238899" cy="791148"/>
              </a:xfrm>
              <a:prstGeom prst="rect">
                <a:avLst/>
              </a:prstGeom>
            </p:spPr>
          </p:pic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xmlns="" id="{B43F379F-88F7-4171-814D-CF19CC746AF1}"/>
                </a:ext>
              </a:extLst>
            </p:cNvPr>
            <p:cNvSpPr txBox="1"/>
            <p:nvPr/>
          </p:nvSpPr>
          <p:spPr>
            <a:xfrm>
              <a:off x="256365" y="5739543"/>
              <a:ext cx="2968937" cy="830997"/>
            </a:xfrm>
            <a:prstGeom prst="rect">
              <a:avLst/>
            </a:prstGeom>
            <a:noFill/>
            <a:ln w="12700">
              <a:solidFill>
                <a:srgbClr val="B30E1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endParaRPr lang="es-ES_tradnl" sz="1600" b="1" dirty="0"/>
            </a:p>
            <a:p>
              <a:pPr marL="342900" indent="-342900">
                <a:buFont typeface="Arial" charset="0"/>
                <a:buChar char="•"/>
              </a:pPr>
              <a:r>
                <a:rPr lang="es-ES_tradnl" sz="1600" spc="-1" dirty="0" smtClean="0">
                  <a:solidFill>
                    <a:srgbClr val="303030"/>
                  </a:solidFill>
                  <a:latin typeface="Gill Sans MT"/>
                </a:rPr>
                <a:t>C</a:t>
              </a:r>
              <a:r>
                <a:rPr lang="es-ES_tradnl" sz="1600" spc="-1" dirty="0" smtClean="0">
                  <a:solidFill>
                    <a:srgbClr val="303030"/>
                  </a:solidFill>
                  <a:latin typeface="Gill Sans MT"/>
                </a:rPr>
                <a:t>onectar </a:t>
              </a:r>
              <a:r>
                <a:rPr lang="es-ES_tradnl" sz="1600" spc="-1" dirty="0">
                  <a:solidFill>
                    <a:srgbClr val="303030"/>
                  </a:solidFill>
                  <a:latin typeface="Gill Sans MT"/>
                </a:rPr>
                <a:t>a la </a:t>
              </a:r>
              <a:r>
                <a:rPr lang="es-ES_tradnl" sz="1600" spc="-1" dirty="0" smtClean="0">
                  <a:solidFill>
                    <a:srgbClr val="303030"/>
                  </a:solidFill>
                  <a:latin typeface="Gill Sans MT"/>
                </a:rPr>
                <a:t>WiFi del dron y lanzar ejecutable</a:t>
              </a:r>
              <a:endParaRPr lang="es-ES" sz="1600" b="1" dirty="0"/>
            </a:p>
          </p:txBody>
        </p:sp>
      </p:grpSp>
      <p:sp>
        <p:nvSpPr>
          <p:cNvPr id="6" name="Rectángulo 5"/>
          <p:cNvSpPr/>
          <p:nvPr/>
        </p:nvSpPr>
        <p:spPr>
          <a:xfrm>
            <a:off x="8730361" y="3366803"/>
            <a:ext cx="389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600" spc="-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17</a:t>
            </a:r>
            <a:endParaRPr lang="es-ES" sz="1600" spc="-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7">
            <a:extLst>
              <a:ext uri="{FF2B5EF4-FFF2-40B4-BE49-F238E27FC236}">
                <a16:creationId xmlns:a16="http://schemas.microsoft.com/office/drawing/2014/main" xmlns="" id="{6D6F3C82-C0E3-43A5-A4AF-A2CBE4494377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4. Lado Servidor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B80B1C2D-FB96-4322-A671-B04F8A856D2E}"/>
              </a:ext>
            </a:extLst>
          </p:cNvPr>
          <p:cNvGrpSpPr/>
          <p:nvPr/>
        </p:nvGrpSpPr>
        <p:grpSpPr>
          <a:xfrm>
            <a:off x="242634" y="2532160"/>
            <a:ext cx="1887876" cy="3225803"/>
            <a:chOff x="242634" y="2532160"/>
            <a:chExt cx="1887876" cy="3225803"/>
          </a:xfrm>
        </p:grpSpPr>
        <p:sp>
          <p:nvSpPr>
            <p:cNvPr id="7" name="TextShape 4">
              <a:extLst>
                <a:ext uri="{FF2B5EF4-FFF2-40B4-BE49-F238E27FC236}">
                  <a16:creationId xmlns:a16="http://schemas.microsoft.com/office/drawing/2014/main" xmlns="" id="{C423B6D7-6FB8-4EA8-B6B8-802F0E0595F8}"/>
                </a:ext>
              </a:extLst>
            </p:cNvPr>
            <p:cNvSpPr txBox="1"/>
            <p:nvPr/>
          </p:nvSpPr>
          <p:spPr>
            <a:xfrm>
              <a:off x="242634" y="2532160"/>
              <a:ext cx="1885015" cy="11699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 smtClean="0">
                  <a:latin typeface="Gill Sans MT"/>
                </a:rPr>
                <a:t>1) El servidor </a:t>
              </a:r>
              <a:r>
                <a:rPr lang="en-US" sz="2000" spc="-1" dirty="0" err="1">
                  <a:latin typeface="Gill Sans MT"/>
                </a:rPr>
                <a:t>recibe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código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fuente</a:t>
              </a:r>
              <a:endParaRPr lang="en-US" sz="2000" b="0" strike="noStrike" spc="-1" dirty="0">
                <a:latin typeface="Gill Sans MT"/>
              </a:endParaRP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xmlns="" id="{7B707955-8181-4C12-B872-B7C88E96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63" y="4033016"/>
              <a:ext cx="1724947" cy="1724947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2F60A934-67DA-4D3F-AD19-C2E2E1CF242C}"/>
              </a:ext>
            </a:extLst>
          </p:cNvPr>
          <p:cNvGrpSpPr/>
          <p:nvPr/>
        </p:nvGrpSpPr>
        <p:grpSpPr>
          <a:xfrm>
            <a:off x="2458153" y="1583254"/>
            <a:ext cx="3350098" cy="4782220"/>
            <a:chOff x="2458153" y="1583254"/>
            <a:chExt cx="3350098" cy="4782220"/>
          </a:xfrm>
        </p:grpSpPr>
        <p:sp>
          <p:nvSpPr>
            <p:cNvPr id="8" name="TextShape 4">
              <a:extLst>
                <a:ext uri="{FF2B5EF4-FFF2-40B4-BE49-F238E27FC236}">
                  <a16:creationId xmlns:a16="http://schemas.microsoft.com/office/drawing/2014/main" xmlns="" id="{A04D9A06-ABD9-4602-9A5D-B9A639957589}"/>
                </a:ext>
              </a:extLst>
            </p:cNvPr>
            <p:cNvSpPr txBox="1"/>
            <p:nvPr/>
          </p:nvSpPr>
          <p:spPr>
            <a:xfrm>
              <a:off x="3089350" y="1583254"/>
              <a:ext cx="2718901" cy="3240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2) En </a:t>
              </a:r>
              <a:r>
                <a:rPr lang="en-US" sz="2000" u="sng" spc="-1" dirty="0">
                  <a:latin typeface="Gill Sans MT"/>
                </a:rPr>
                <a:t>Linux</a:t>
              </a:r>
              <a:r>
                <a:rPr lang="en-US" sz="2000" spc="-1" dirty="0">
                  <a:latin typeface="Gill Sans MT"/>
                </a:rPr>
                <a:t>: </a:t>
              </a:r>
              <a:r>
                <a:rPr lang="en-US" sz="2000" spc="-1" dirty="0" err="1">
                  <a:latin typeface="Gill Sans MT"/>
                  <a:ea typeface="+mn-lt"/>
                  <a:cs typeface="+mn-lt"/>
                </a:rPr>
                <a:t>PyIntaller</a:t>
              </a:r>
              <a:r>
                <a:rPr lang="en-US" sz="2000" spc="-1" dirty="0">
                  <a:latin typeface="Gill Sans MT"/>
                  <a:ea typeface="+mn-lt"/>
                  <a:cs typeface="+mn-lt"/>
                </a:rPr>
                <a:t> </a:t>
              </a:r>
              <a:r>
                <a:rPr lang="en-US" sz="2000" spc="-1" dirty="0" err="1">
                  <a:latin typeface="Gill Sans MT"/>
                  <a:ea typeface="+mn-lt"/>
                  <a:cs typeface="+mn-lt"/>
                </a:rPr>
                <a:t>crea</a:t>
              </a:r>
              <a:r>
                <a:rPr lang="en-US" sz="2000" spc="-1" dirty="0">
                  <a:latin typeface="Gill Sans MT"/>
                  <a:ea typeface="+mn-lt"/>
                  <a:cs typeface="+mn-lt"/>
                </a:rPr>
                <a:t> el </a:t>
              </a:r>
              <a:r>
                <a:rPr lang="en-US" sz="2000" spc="-1" dirty="0" err="1">
                  <a:latin typeface="Gill Sans MT"/>
                  <a:ea typeface="+mn-lt"/>
                  <a:cs typeface="+mn-lt"/>
                </a:rPr>
                <a:t>ejecutable</a:t>
              </a:r>
              <a:r>
                <a:rPr lang="en-US" sz="2000" spc="-1" dirty="0">
                  <a:latin typeface="Gill Sans MT"/>
                  <a:ea typeface="+mn-lt"/>
                  <a:cs typeface="+mn-lt"/>
                </a:rPr>
                <a:t> (</a:t>
              </a:r>
              <a:r>
                <a:rPr lang="en-US" sz="2000" spc="-1" dirty="0" err="1">
                  <a:latin typeface="Gill Sans MT"/>
                  <a:ea typeface="+mn-lt"/>
                  <a:cs typeface="+mn-lt"/>
                </a:rPr>
                <a:t>contiene</a:t>
              </a:r>
              <a:r>
                <a:rPr lang="en-US" sz="2000" spc="-1" dirty="0">
                  <a:latin typeface="Gill Sans MT"/>
                  <a:ea typeface="+mn-lt"/>
                  <a:cs typeface="+mn-lt"/>
                </a:rPr>
                <a:t> el </a:t>
              </a:r>
              <a:r>
                <a:rPr lang="en-US" sz="2000" spc="-1" dirty="0" err="1">
                  <a:latin typeface="Gill Sans MT"/>
                  <a:ea typeface="+mn-lt"/>
                  <a:cs typeface="+mn-lt"/>
                </a:rPr>
                <a:t>intérprete</a:t>
              </a:r>
              <a:r>
                <a:rPr lang="en-US" sz="2000" spc="-1" dirty="0">
                  <a:latin typeface="Gill Sans MT"/>
                  <a:ea typeface="+mn-lt"/>
                  <a:cs typeface="+mn-lt"/>
                </a:rPr>
                <a:t> de Python)</a:t>
              </a:r>
              <a:endParaRPr lang="en-US" sz="2000" spc="-1" dirty="0">
                <a:latin typeface="Gill Sans MT"/>
                <a:cs typeface="Arial"/>
              </a:endParaRPr>
            </a:p>
            <a:p>
              <a:endParaRPr lang="en-US" sz="2000" spc="-1" dirty="0">
                <a:latin typeface="Gill Sans MT"/>
                <a:cs typeface="Arial"/>
              </a:endParaRPr>
            </a:p>
            <a:p>
              <a:r>
                <a:rPr lang="en-US" sz="2000" spc="-1" dirty="0">
                  <a:latin typeface="Gill Sans MT"/>
                  <a:cs typeface="Arial"/>
                </a:rPr>
                <a:t>En </a:t>
              </a:r>
              <a:r>
                <a:rPr lang="en-US" sz="2000" u="sng" spc="-1" dirty="0" err="1">
                  <a:latin typeface="Gill Sans MT"/>
                  <a:cs typeface="Arial"/>
                </a:rPr>
                <a:t>MacOs</a:t>
              </a:r>
              <a:r>
                <a:rPr lang="en-US" sz="2000" u="sng" spc="-1" dirty="0">
                  <a:latin typeface="Gill Sans MT"/>
                  <a:cs typeface="Arial"/>
                </a:rPr>
                <a:t>/Windows</a:t>
              </a:r>
              <a:r>
                <a:rPr lang="en-US" sz="2000" spc="-1" dirty="0">
                  <a:latin typeface="Gill Sans MT"/>
                  <a:cs typeface="Arial"/>
                </a:rPr>
                <a:t>: </a:t>
              </a:r>
              <a:r>
                <a:rPr lang="en-US" sz="2000" spc="-1" dirty="0" err="1">
                  <a:latin typeface="Gill Sans MT"/>
                  <a:cs typeface="Arial"/>
                </a:rPr>
                <a:t>empaquetación</a:t>
              </a:r>
              <a:r>
                <a:rPr lang="en-US" sz="2000" spc="-1" dirty="0">
                  <a:latin typeface="Gill Sans MT"/>
                  <a:cs typeface="Arial"/>
                </a:rPr>
                <a:t> y </a:t>
              </a:r>
              <a:r>
                <a:rPr lang="en-US" sz="2000" spc="-1" dirty="0" err="1">
                  <a:latin typeface="Gill Sans MT"/>
                  <a:cs typeface="Arial"/>
                </a:rPr>
                <a:t>comprimido</a:t>
              </a:r>
              <a:r>
                <a:rPr lang="en-US" sz="2000" spc="-1" dirty="0">
                  <a:latin typeface="Gill Sans MT"/>
                  <a:cs typeface="Arial"/>
                </a:rPr>
                <a:t> con las </a:t>
              </a:r>
              <a:r>
                <a:rPr lang="en-US" sz="2000" spc="-1" dirty="0" err="1">
                  <a:latin typeface="Gill Sans MT"/>
                  <a:cs typeface="Arial"/>
                </a:rPr>
                <a:t>dependencias</a:t>
              </a:r>
              <a:r>
                <a:rPr lang="en-US" sz="2000" spc="-1" dirty="0">
                  <a:latin typeface="Gill Sans MT"/>
                  <a:cs typeface="Arial"/>
                </a:rPr>
                <a:t> </a:t>
              </a:r>
              <a:r>
                <a:rPr lang="en-US" sz="2000" spc="-1" dirty="0" err="1">
                  <a:latin typeface="Gill Sans MT"/>
                  <a:cs typeface="Arial"/>
                </a:rPr>
                <a:t>necesarias</a:t>
              </a:r>
              <a:endParaRPr lang="en-US" sz="2000" spc="-1" dirty="0">
                <a:ea typeface="+mn-lt"/>
                <a:cs typeface="+mn-lt"/>
              </a:endParaRPr>
            </a:p>
            <a:p>
              <a:pPr algn="just"/>
              <a:endParaRPr lang="en-US" sz="2000" spc="-1" dirty="0">
                <a:latin typeface="Gill Sans MT"/>
                <a:cs typeface="Arial"/>
              </a:endParaRPr>
            </a:p>
          </p:txBody>
        </p:sp>
        <p:sp>
          <p:nvSpPr>
            <p:cNvPr id="3" name="Flecha: a la derecha 2">
              <a:extLst>
                <a:ext uri="{FF2B5EF4-FFF2-40B4-BE49-F238E27FC236}">
                  <a16:creationId xmlns:a16="http://schemas.microsoft.com/office/drawing/2014/main" xmlns="" id="{8C89CF29-ADA5-42E3-BDEE-487C3AD3D73D}"/>
                </a:ext>
              </a:extLst>
            </p:cNvPr>
            <p:cNvSpPr/>
            <p:nvPr/>
          </p:nvSpPr>
          <p:spPr>
            <a:xfrm>
              <a:off x="2458153" y="2942270"/>
              <a:ext cx="517587" cy="34505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xmlns="" id="{86636087-A9C4-4A5E-9F44-9BA0BB9C1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084" y="4985037"/>
              <a:ext cx="1663238" cy="1380437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xmlns="" id="{711B5678-A813-4922-ABA3-53CC599A1B34}"/>
              </a:ext>
            </a:extLst>
          </p:cNvPr>
          <p:cNvGrpSpPr/>
          <p:nvPr/>
        </p:nvGrpSpPr>
        <p:grpSpPr>
          <a:xfrm>
            <a:off x="5994983" y="2100837"/>
            <a:ext cx="2645610" cy="2046929"/>
            <a:chOff x="5994983" y="2100837"/>
            <a:chExt cx="2645610" cy="2046929"/>
          </a:xfrm>
        </p:grpSpPr>
        <p:sp>
          <p:nvSpPr>
            <p:cNvPr id="13" name="TextShape 4">
              <a:extLst>
                <a:ext uri="{FF2B5EF4-FFF2-40B4-BE49-F238E27FC236}">
                  <a16:creationId xmlns:a16="http://schemas.microsoft.com/office/drawing/2014/main" xmlns="" id="{9A0253FF-675C-4E06-AC60-E6F99749C2CD}"/>
                </a:ext>
              </a:extLst>
            </p:cNvPr>
            <p:cNvSpPr txBox="1"/>
            <p:nvPr/>
          </p:nvSpPr>
          <p:spPr>
            <a:xfrm>
              <a:off x="6698068" y="2100837"/>
              <a:ext cx="1942525" cy="2046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3) Se </a:t>
              </a:r>
              <a:r>
                <a:rPr lang="en-US" sz="2000" spc="-1" dirty="0" err="1">
                  <a:latin typeface="Gill Sans MT"/>
                </a:rPr>
                <a:t>envía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comprimido</a:t>
              </a:r>
              <a:r>
                <a:rPr lang="en-US" sz="2000" spc="-1" dirty="0">
                  <a:latin typeface="Gill Sans MT"/>
                </a:rPr>
                <a:t> / </a:t>
              </a:r>
              <a:r>
                <a:rPr lang="en-US" sz="2000" spc="-1" dirty="0" err="1">
                  <a:latin typeface="Gill Sans MT"/>
                </a:rPr>
                <a:t>ejecutable</a:t>
              </a:r>
              <a:r>
                <a:rPr lang="en-US" sz="2000" spc="-1" dirty="0">
                  <a:latin typeface="Gill Sans MT"/>
                </a:rPr>
                <a:t> al </a:t>
              </a:r>
              <a:r>
                <a:rPr lang="en-US" sz="2000" spc="-1" dirty="0" err="1">
                  <a:latin typeface="Gill Sans MT"/>
                </a:rPr>
                <a:t>navegador</a:t>
              </a:r>
              <a:r>
                <a:rPr lang="en-US" sz="2000" spc="-1" dirty="0">
                  <a:latin typeface="Gill Sans MT"/>
                </a:rPr>
                <a:t> en la </a:t>
              </a:r>
              <a:r>
                <a:rPr lang="en-US" sz="2000" spc="-1" dirty="0" err="1">
                  <a:latin typeface="Gill Sans MT"/>
                </a:rPr>
                <a:t>respuesta</a:t>
              </a:r>
              <a:r>
                <a:rPr lang="en-US" sz="2000" spc="-1" dirty="0">
                  <a:latin typeface="Gill Sans MT"/>
                </a:rPr>
                <a:t> a la </a:t>
              </a:r>
              <a:r>
                <a:rPr lang="en-US" sz="2000" spc="-1" dirty="0" err="1">
                  <a:latin typeface="Gill Sans MT"/>
                </a:rPr>
                <a:t>petición</a:t>
              </a:r>
              <a:endParaRPr lang="en-US" sz="2000" b="0" strike="noStrike" spc="-1" dirty="0">
                <a:latin typeface="Gill Sans MT"/>
              </a:endParaRPr>
            </a:p>
          </p:txBody>
        </p:sp>
        <p:sp>
          <p:nvSpPr>
            <p:cNvPr id="14" name="Flecha: a la derecha 13">
              <a:extLst>
                <a:ext uri="{FF2B5EF4-FFF2-40B4-BE49-F238E27FC236}">
                  <a16:creationId xmlns:a16="http://schemas.microsoft.com/office/drawing/2014/main" xmlns="" id="{9A84244A-C2BC-4C93-9DC4-6E1714EE02C3}"/>
                </a:ext>
              </a:extLst>
            </p:cNvPr>
            <p:cNvSpPr/>
            <p:nvPr/>
          </p:nvSpPr>
          <p:spPr>
            <a:xfrm>
              <a:off x="5994983" y="3014156"/>
              <a:ext cx="560719" cy="35943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8706316" y="33735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18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19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5903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5. Validación Experimental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378001" y="1219903"/>
            <a:ext cx="8382000" cy="1200329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 spc="-1" err="1">
                <a:latin typeface="Arial"/>
              </a:rPr>
              <a:t>Validación</a:t>
            </a:r>
            <a:r>
              <a:rPr lang="en-US" b="1" spc="-1">
                <a:latin typeface="Arial"/>
              </a:rPr>
              <a:t> S.O.:</a:t>
            </a:r>
            <a:r>
              <a:rPr lang="en-US" spc="-1" dirty="0">
                <a:solidFill>
                  <a:srgbClr val="303030"/>
                </a:solidFill>
                <a:latin typeface="Gill Sans MT"/>
              </a:rPr>
              <a:t> </a:t>
            </a:r>
            <a:r>
              <a:rPr lang="en-US" i="1" dirty="0"/>
              <a:t>Ubuntu 18.04, Ubuntu 16.04, Windows 10, Windows 8, MacOS Mojave Versión 10.14.6</a:t>
            </a:r>
            <a:endParaRPr lang="es-ES" sz="2200" b="1" dirty="0"/>
          </a:p>
          <a:p>
            <a:pPr marL="342900" indent="-342900">
              <a:buFont typeface="Arial" charset="0"/>
              <a:buChar char="•"/>
            </a:pPr>
            <a:r>
              <a:rPr lang="en-US" b="1" spc="-1">
                <a:latin typeface="Arial"/>
              </a:rPr>
              <a:t>Validación Navegadores: </a:t>
            </a:r>
            <a:r>
              <a:rPr lang="en-US" i="1" dirty="0"/>
              <a:t>Safari Versión 14.0,Google Chrome Versión </a:t>
            </a:r>
            <a:r>
              <a:rPr lang="en-US" i="1"/>
              <a:t>85.0, Firefox </a:t>
            </a:r>
            <a:r>
              <a:rPr lang="en-US" i="1" err="1"/>
              <a:t>Versión</a:t>
            </a:r>
            <a:r>
              <a:rPr lang="en-US" i="1" dirty="0"/>
              <a:t> 68.9 </a:t>
            </a:r>
          </a:p>
        </p:txBody>
      </p:sp>
      <p:sp>
        <p:nvSpPr>
          <p:cNvPr id="7" name="TextShape 4"/>
          <p:cNvSpPr txBox="1"/>
          <p:nvPr/>
        </p:nvSpPr>
        <p:spPr>
          <a:xfrm rot="16200000">
            <a:off x="2963984" y="4902484"/>
            <a:ext cx="3521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US" sz="2000" b="0" strike="noStrike" spc="-1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674579" y="3133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 Ejemplo de envío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17" y="3715794"/>
            <a:ext cx="3611845" cy="2118949"/>
          </a:xfrm>
          <a:prstGeom prst="rect">
            <a:avLst/>
          </a:prstGeom>
        </p:spPr>
      </p:pic>
      <p:graphicFrame>
        <p:nvGraphicFramePr>
          <p:cNvPr id="1245" name="Tabla 4">
            <a:extLst>
              <a:ext uri="{FF2B5EF4-FFF2-40B4-BE49-F238E27FC236}">
                <a16:creationId xmlns:a16="http://schemas.microsoft.com/office/drawing/2014/main" xmlns="" id="{1FE2D8B7-30BF-4300-8B5D-B5665B545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89195"/>
              </p:ext>
            </p:extLst>
          </p:nvPr>
        </p:nvGraphicFramePr>
        <p:xfrm>
          <a:off x="316301" y="2731698"/>
          <a:ext cx="4015731" cy="21141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294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VENTAJAS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Multiplataforma (Linux, Windows, </a:t>
                      </a:r>
                      <a:r>
                        <a:rPr lang="es-ES" sz="1500" dirty="0" err="1"/>
                        <a:t>MacOs</a:t>
                      </a:r>
                      <a:r>
                        <a:rPr lang="es-ES" sz="15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"Cero-instalación" en Linux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19509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Compatible con los principales navegadores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8289050"/>
                  </a:ext>
                </a:extLst>
              </a:tr>
            </a:tbl>
          </a:graphicData>
        </a:graphic>
      </p:graphicFrame>
      <p:graphicFrame>
        <p:nvGraphicFramePr>
          <p:cNvPr id="1247" name="Tabla 4">
            <a:extLst>
              <a:ext uri="{FF2B5EF4-FFF2-40B4-BE49-F238E27FC236}">
                <a16:creationId xmlns:a16="http://schemas.microsoft.com/office/drawing/2014/main" xmlns="" id="{9FDE3A4C-3367-4A18-B551-05BA1711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78686"/>
              </p:ext>
            </p:extLst>
          </p:nvPr>
        </p:nvGraphicFramePr>
        <p:xfrm>
          <a:off x="330679" y="4816415"/>
          <a:ext cx="4015731" cy="189275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9721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PROBLEMAS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652592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Drivers del Tello e intérprete de Python en Windows y MacOS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Envío menos directo (requiere la descarga de un ejecutable)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19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49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F82D49BA-56CA-4038-8EA4-EDB7C830AF81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2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FF7CC0CA-D26A-4C9C-8762-62B23FA6A078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INTRODUCCIÓN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EC23DD5-8382-4AA2-BBED-658F85B1A5B1}"/>
              </a:ext>
            </a:extLst>
          </p:cNvPr>
          <p:cNvSpPr txBox="1"/>
          <p:nvPr/>
        </p:nvSpPr>
        <p:spPr>
          <a:xfrm>
            <a:off x="-6649" y="1387955"/>
            <a:ext cx="8637916" cy="1616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000" dirty="0"/>
              <a:t>La </a:t>
            </a:r>
            <a:r>
              <a:rPr lang="es-ES" sz="2000" b="1" dirty="0"/>
              <a:t>robótica </a:t>
            </a:r>
            <a:r>
              <a:rPr lang="es-ES" sz="2000" dirty="0"/>
              <a:t>estudia el diseño y la construcción de máquinas que realizan y facilitan tareas humanas.</a:t>
            </a:r>
          </a:p>
          <a:p>
            <a:pPr algn="just"/>
            <a:endParaRPr lang="es-ES" sz="2000" dirty="0"/>
          </a:p>
          <a:p>
            <a:pPr marL="285750" indent="-285750" algn="just">
              <a:buFont typeface="Arial"/>
              <a:buChar char="•"/>
            </a:pPr>
            <a:r>
              <a:rPr lang="es-ES" sz="2000" dirty="0"/>
              <a:t>Un </a:t>
            </a:r>
            <a:r>
              <a:rPr lang="es-ES" sz="2000" b="1" dirty="0"/>
              <a:t>robot </a:t>
            </a:r>
            <a:r>
              <a:rPr lang="es-ES" sz="2000" dirty="0"/>
              <a:t>es una máquina programable que puede manipular </a:t>
            </a:r>
            <a:r>
              <a:rPr lang="es-ES" sz="2000"/>
              <a:t>objetos y realizar operaciones.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A9C7824-8EBC-4818-947C-9954BAB28E96}"/>
              </a:ext>
            </a:extLst>
          </p:cNvPr>
          <p:cNvSpPr txBox="1"/>
          <p:nvPr/>
        </p:nvSpPr>
        <p:spPr>
          <a:xfrm>
            <a:off x="655609" y="3372928"/>
            <a:ext cx="2096218" cy="830997"/>
          </a:xfrm>
          <a:prstGeom prst="rect">
            <a:avLst/>
          </a:prstGeom>
          <a:noFill/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El auge de la robótica</a:t>
            </a:r>
            <a:endParaRPr lang="es-ES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xmlns="" id="{5D0F8E1F-2C1F-438E-B43F-68AEBFA253F0}"/>
              </a:ext>
            </a:extLst>
          </p:cNvPr>
          <p:cNvSpPr/>
          <p:nvPr/>
        </p:nvSpPr>
        <p:spPr>
          <a:xfrm rot="5400000">
            <a:off x="1091407" y="4681032"/>
            <a:ext cx="977660" cy="4888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8D1AD068-CD33-42FA-9428-55BEEBC1361D}"/>
              </a:ext>
            </a:extLst>
          </p:cNvPr>
          <p:cNvSpPr txBox="1"/>
          <p:nvPr/>
        </p:nvSpPr>
        <p:spPr>
          <a:xfrm>
            <a:off x="655609" y="5687682"/>
            <a:ext cx="2096218" cy="830997"/>
          </a:xfrm>
          <a:prstGeom prst="rect">
            <a:avLst/>
          </a:prstGeom>
          <a:noFill/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Nuevos tipos de robots</a:t>
            </a:r>
            <a:endParaRPr lang="es-ES"/>
          </a:p>
        </p:txBody>
      </p:sp>
      <p:pic>
        <p:nvPicPr>
          <p:cNvPr id="6" name="Imagen 6" descr="Imagen que contiene foto, diferente, mostrando, diversos&#10;&#10;Descripción generada automáticamente">
            <a:extLst>
              <a:ext uri="{FF2B5EF4-FFF2-40B4-BE49-F238E27FC236}">
                <a16:creationId xmlns:a16="http://schemas.microsoft.com/office/drawing/2014/main" xmlns="" id="{1643C75A-C8BC-4E6B-9278-B36F1A66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62" y="3194223"/>
            <a:ext cx="4770407" cy="3301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07322A9E-F1EC-405E-8971-BA906EFFC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A5704422-1118-4FD1-95AD-29A064EB8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xmlns="" id="{A88B2AAA-B805-498E-A9E6-98B88585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xmlns="" id="{9B8051E0-19D7-43E1-BFD9-E6DBFEB3A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4EDB2B02-86A2-46F5-A4BE-B7D9B1041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xmlns="" id="{43954639-FB5D-41F4-9560-6F6DFE778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xmlns="" id="{E898931C-0323-41FA-A036-20F818B1FF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xmlns="" id="{89AFE9DD-0792-4B98-B4EB-97ACA17E6A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3981F5C4-9AE1-404E-AF44-A4E6DB374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763C1781-8726-4FAC-8C45-FF40376BE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xmlns="" id="{301491B5-56C7-43DC-A3D9-861EECCA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xmlns="" id="{237E2353-22DF-46E0-A200-FB30F8F394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xmlns="" id="{DD6138DB-057B-45F7-A5F4-E7BFDA20D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79A54AB1-B64F-4843-BFAB-81CB74E66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0132" y="304810"/>
            <a:ext cx="6854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INTEGRACIÓN GOPIGO3</a:t>
            </a:r>
            <a:endParaRPr lang="es-ES_tradnl" sz="3200" dirty="0">
              <a:solidFill>
                <a:schemeClr val="bg1"/>
              </a:solidFill>
            </a:endParaRPr>
          </a:p>
        </p:txBody>
      </p:sp>
      <p:sp>
        <p:nvSpPr>
          <p:cNvPr id="26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FFFFFF"/>
                </a:solidFill>
                <a:latin typeface="Gill Sans MT"/>
              </a:rPr>
              <a:t>20</a:t>
            </a:r>
            <a:endParaRPr lang="es-ES" sz="1600" b="0" strike="noStrike" spc="-1" dirty="0">
              <a:latin typeface="Times New Roman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45" y="2939142"/>
            <a:ext cx="2718533" cy="220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3B7EB3C3-9293-4D1B-B892-5F95B931F23D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21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5" name="TextShape 3"/>
          <p:cNvSpPr txBox="1"/>
          <p:nvPr/>
        </p:nvSpPr>
        <p:spPr>
          <a:xfrm>
            <a:off x="976320" y="2344680"/>
            <a:ext cx="7373520" cy="1234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56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B2118F0-CDDE-47BF-A167-3FD87BEBC9C6}"/>
              </a:ext>
            </a:extLst>
          </p:cNvPr>
          <p:cNvSpPr txBox="1"/>
          <p:nvPr/>
        </p:nvSpPr>
        <p:spPr>
          <a:xfrm>
            <a:off x="584616" y="1197930"/>
            <a:ext cx="8093904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100" dirty="0"/>
              <a:t>GoPiGo3 (Dexter Industries) es un robot que integra una Raspberry Pi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35FE4F3-7602-4EFC-94B6-440D96026468}"/>
              </a:ext>
            </a:extLst>
          </p:cNvPr>
          <p:cNvSpPr txBox="1"/>
          <p:nvPr/>
        </p:nvSpPr>
        <p:spPr>
          <a:xfrm>
            <a:off x="4391274" y="1952994"/>
            <a:ext cx="446633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" sz="2000" b="1" i="1" dirty="0">
                <a:ea typeface="+mn-lt"/>
                <a:cs typeface="+mn-lt"/>
              </a:rPr>
              <a:t>Hardware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000" dirty="0">
                <a:ea typeface="+mn-lt"/>
                <a:cs typeface="+mn-lt"/>
              </a:rPr>
              <a:t>Estructura acrílica gruesa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000" dirty="0">
                <a:ea typeface="+mn-lt"/>
                <a:cs typeface="+mn-lt"/>
              </a:rPr>
              <a:t>Integra Raspberry Pi 3 modelo B y placa “GopiGo3”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000" dirty="0">
                <a:ea typeface="+mn-lt"/>
                <a:cs typeface="+mn-lt"/>
              </a:rPr>
              <a:t>Forma de vehículo</a:t>
            </a:r>
          </a:p>
          <a:p>
            <a:pPr marL="800100" lvl="1" indent="-342900">
              <a:buFont typeface="Wingdings" charset="2"/>
              <a:buChar char="§"/>
            </a:pPr>
            <a:endParaRPr lang="es-ES" sz="2000" dirty="0"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s-ES" sz="2000" b="1" i="1" dirty="0">
                <a:ea typeface="+mn-lt"/>
                <a:cs typeface="+mn-lt"/>
              </a:rPr>
              <a:t>Software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000" dirty="0" err="1">
                <a:ea typeface="+mn-lt"/>
                <a:cs typeface="+mn-lt"/>
              </a:rPr>
              <a:t>DexterOS</a:t>
            </a:r>
            <a:r>
              <a:rPr lang="es-ES" sz="2000" dirty="0">
                <a:ea typeface="+mn-lt"/>
                <a:cs typeface="+mn-lt"/>
              </a:rPr>
              <a:t> (en la Raspberry Pi)</a:t>
            </a:r>
          </a:p>
          <a:p>
            <a:pPr marL="800100" lvl="1" indent="-342900">
              <a:buFont typeface="Wingdings" charset="2"/>
              <a:buChar char="§"/>
            </a:pPr>
            <a:endParaRPr lang="es-ES" sz="2000" dirty="0">
              <a:ea typeface="+mn-lt"/>
              <a:cs typeface="+mn-lt"/>
            </a:endParaRPr>
          </a:p>
          <a:p>
            <a:pPr marL="1257300" lvl="2" indent="-342900">
              <a:buFont typeface="Courier New" charset="0"/>
              <a:buChar char="o"/>
            </a:pPr>
            <a:r>
              <a:rPr lang="es-ES" sz="2000" dirty="0">
                <a:ea typeface="+mn-lt"/>
                <a:cs typeface="+mn-lt"/>
              </a:rPr>
              <a:t>Emite una señal WiFi a la que se conecta el usuario</a:t>
            </a:r>
          </a:p>
          <a:p>
            <a:pPr marL="1257300" lvl="2" indent="-342900">
              <a:buFont typeface="Courier New" charset="0"/>
              <a:buChar char="o"/>
            </a:pPr>
            <a:r>
              <a:rPr lang="es-ES" sz="2000" dirty="0">
                <a:ea typeface="+mn-lt"/>
                <a:cs typeface="+mn-lt"/>
              </a:rPr>
              <a:t>En el navegador se abre una web para interactuar con el robot</a:t>
            </a:r>
          </a:p>
          <a:p>
            <a:pPr marL="1257300" lvl="2" indent="-342900">
              <a:buFont typeface="Courier New" charset="0"/>
              <a:buChar char="o"/>
            </a:pPr>
            <a:endParaRPr lang="es-ES" sz="2000" dirty="0"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63528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1. Características del GoPiGo3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" y="2092319"/>
            <a:ext cx="4226356" cy="22210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 b="11180"/>
          <a:stretch/>
        </p:blipFill>
        <p:spPr>
          <a:xfrm>
            <a:off x="385230" y="4547637"/>
            <a:ext cx="3879328" cy="21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22</a:t>
            </a:fld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2. Diseño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363321" y="5486568"/>
            <a:ext cx="8358331" cy="1046440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_tradnl" sz="2200" b="1" dirty="0"/>
          </a:p>
          <a:p>
            <a:pPr marL="342900" indent="-342900">
              <a:buFont typeface="Arial" charset="0"/>
              <a:buChar char="•"/>
            </a:pPr>
            <a:r>
              <a:rPr lang="es-ES_tradnl" spc="-1" dirty="0">
                <a:solidFill>
                  <a:srgbClr val="303030"/>
                </a:solidFill>
                <a:latin typeface="Gill Sans MT"/>
              </a:rPr>
              <a:t>Preparación de la </a:t>
            </a:r>
            <a:r>
              <a:rPr lang="es-ES_tradnl" spc="-1" dirty="0" smtClean="0">
                <a:solidFill>
                  <a:srgbClr val="303030"/>
                </a:solidFill>
                <a:latin typeface="Gill Sans MT"/>
              </a:rPr>
              <a:t>Raspberry PI </a:t>
            </a:r>
            <a:r>
              <a:rPr lang="es-ES_tradnl" spc="-1" dirty="0">
                <a:solidFill>
                  <a:srgbClr val="303030"/>
                </a:solidFill>
                <a:latin typeface="Gill Sans MT"/>
              </a:rPr>
              <a:t>con Raspbian, drivers del GoPiGo3 y servidor Flask</a:t>
            </a:r>
          </a:p>
          <a:p>
            <a:pPr algn="just"/>
            <a:endParaRPr lang="es-ES" sz="2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97" y="1190883"/>
            <a:ext cx="6266063" cy="42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7">
            <a:extLst>
              <a:ext uri="{FF2B5EF4-FFF2-40B4-BE49-F238E27FC236}">
                <a16:creationId xmlns:a16="http://schemas.microsoft.com/office/drawing/2014/main" xmlns="" id="{2E84F024-BE1E-4642-AE1A-171157071C24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3. Lado Cliente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xmlns="" id="{7BFA6908-F8E4-42F4-BC54-5C8D0354B7AF}"/>
              </a:ext>
            </a:extLst>
          </p:cNvPr>
          <p:cNvGrpSpPr/>
          <p:nvPr/>
        </p:nvGrpSpPr>
        <p:grpSpPr>
          <a:xfrm>
            <a:off x="517584" y="1798969"/>
            <a:ext cx="3236998" cy="4220219"/>
            <a:chOff x="345056" y="1798969"/>
            <a:chExt cx="4438646" cy="4439933"/>
          </a:xfrm>
        </p:grpSpPr>
        <p:sp>
          <p:nvSpPr>
            <p:cNvPr id="7" name="TextShape 4">
              <a:extLst>
                <a:ext uri="{FF2B5EF4-FFF2-40B4-BE49-F238E27FC236}">
                  <a16:creationId xmlns:a16="http://schemas.microsoft.com/office/drawing/2014/main" xmlns="" id="{985DC662-051E-40A2-B3FE-D6A68EBA531E}"/>
                </a:ext>
              </a:extLst>
            </p:cNvPr>
            <p:cNvSpPr txBox="1"/>
            <p:nvPr/>
          </p:nvSpPr>
          <p:spPr>
            <a:xfrm>
              <a:off x="574913" y="1798969"/>
              <a:ext cx="2935006" cy="1629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pPr algn="just"/>
              <a:r>
                <a:rPr lang="en-US" sz="2000" spc="-1" dirty="0">
                  <a:latin typeface="Gill Sans MT"/>
                </a:rPr>
                <a:t>1) El </a:t>
              </a:r>
              <a:r>
                <a:rPr lang="en-US" sz="2000" spc="-1" dirty="0" err="1">
                  <a:latin typeface="Gill Sans MT"/>
                </a:rPr>
                <a:t>usuario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realiza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programa</a:t>
              </a:r>
              <a:r>
                <a:rPr lang="en-US" sz="2000" spc="-1" dirty="0">
                  <a:latin typeface="Gill Sans MT"/>
                </a:rPr>
                <a:t> en el editor Web y se </a:t>
              </a:r>
              <a:r>
                <a:rPr lang="en-US" sz="2000" spc="-1" dirty="0" err="1">
                  <a:latin typeface="Gill Sans MT"/>
                </a:rPr>
                <a:t>pulsa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botón</a:t>
              </a:r>
              <a:r>
                <a:rPr lang="en-US" sz="2000" spc="-1" dirty="0">
                  <a:latin typeface="Gill Sans MT"/>
                </a:rPr>
                <a:t> de </a:t>
              </a:r>
              <a:r>
                <a:rPr lang="en-US" sz="2000" spc="-1" dirty="0" err="1">
                  <a:latin typeface="Gill Sans MT"/>
                </a:rPr>
                <a:t>envío</a:t>
              </a:r>
              <a:endParaRPr lang="es-ES" dirty="0" err="1"/>
            </a:p>
            <a:p>
              <a:pPr marL="342900" indent="-342900">
                <a:buFont typeface="Arial" charset="0"/>
                <a:buChar char="•"/>
              </a:pPr>
              <a:endParaRPr lang="en-US" sz="2000" spc="-1" dirty="0">
                <a:solidFill>
                  <a:srgbClr val="303030"/>
                </a:solidFill>
                <a:latin typeface="Gill Sans MT"/>
              </a:endParaRPr>
            </a:p>
          </p:txBody>
        </p:sp>
        <p:pic>
          <p:nvPicPr>
            <p:cNvPr id="10" name="Imagen 9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xmlns="" id="{C7EA0832-83C1-45B6-A7C6-D56032A1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56" y="3939397"/>
              <a:ext cx="4438646" cy="2299505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xmlns="" id="{F82D68DC-2424-4B8E-96B8-BD192F883984}"/>
              </a:ext>
            </a:extLst>
          </p:cNvPr>
          <p:cNvGrpSpPr/>
          <p:nvPr/>
        </p:nvGrpSpPr>
        <p:grpSpPr>
          <a:xfrm>
            <a:off x="4169060" y="1793218"/>
            <a:ext cx="4151524" cy="1629417"/>
            <a:chOff x="4169060" y="1793218"/>
            <a:chExt cx="4151524" cy="1629417"/>
          </a:xfrm>
        </p:grpSpPr>
        <p:sp>
          <p:nvSpPr>
            <p:cNvPr id="16" name="TextShape 4">
              <a:extLst>
                <a:ext uri="{FF2B5EF4-FFF2-40B4-BE49-F238E27FC236}">
                  <a16:creationId xmlns:a16="http://schemas.microsoft.com/office/drawing/2014/main" xmlns="" id="{70521375-D2B9-4812-B4D5-5A5047F34A60}"/>
                </a:ext>
              </a:extLst>
            </p:cNvPr>
            <p:cNvSpPr txBox="1"/>
            <p:nvPr/>
          </p:nvSpPr>
          <p:spPr>
            <a:xfrm>
              <a:off x="5529351" y="1793218"/>
              <a:ext cx="2791233" cy="1629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pPr algn="just"/>
              <a:r>
                <a:rPr lang="en-US" sz="2000" spc="-1" dirty="0">
                  <a:latin typeface="Gill Sans MT"/>
                </a:rPr>
                <a:t>2) Se </a:t>
              </a:r>
              <a:r>
                <a:rPr lang="en-US" sz="2000" spc="-1" dirty="0" err="1">
                  <a:latin typeface="Gill Sans MT"/>
                </a:rPr>
                <a:t>envía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código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escrito</a:t>
              </a:r>
              <a:r>
                <a:rPr lang="en-US" sz="2000" spc="-1" dirty="0">
                  <a:latin typeface="Gill Sans MT"/>
                </a:rPr>
                <a:t> por el </a:t>
              </a:r>
              <a:r>
                <a:rPr lang="en-US" sz="2000" spc="-1" dirty="0" err="1">
                  <a:latin typeface="Gill Sans MT"/>
                </a:rPr>
                <a:t>usuario</a:t>
              </a:r>
              <a:r>
                <a:rPr lang="en-US" sz="2000" spc="-1" dirty="0">
                  <a:latin typeface="Gill Sans MT"/>
                </a:rPr>
                <a:t> al </a:t>
              </a:r>
              <a:r>
                <a:rPr lang="en-US" sz="2000" spc="-1" dirty="0" err="1">
                  <a:latin typeface="Gill Sans MT"/>
                </a:rPr>
                <a:t>servidor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Kibotics</a:t>
              </a:r>
              <a:r>
                <a:rPr lang="en-US" sz="2000" spc="-1" dirty="0">
                  <a:latin typeface="Gill Sans MT"/>
                </a:rPr>
                <a:t> para </a:t>
              </a:r>
              <a:r>
                <a:rPr lang="en-US" sz="2000" spc="-1" dirty="0" err="1">
                  <a:latin typeface="Gill Sans MT"/>
                </a:rPr>
                <a:t>su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almacenamiento</a:t>
              </a:r>
              <a:endParaRPr lang="es-ES" dirty="0" err="1"/>
            </a:p>
            <a:p>
              <a:pPr marL="342900" indent="-342900">
                <a:buFont typeface="Arial" charset="0"/>
                <a:buChar char="•"/>
              </a:pPr>
              <a:endParaRPr lang="en-US" sz="2000" spc="-1" dirty="0">
                <a:solidFill>
                  <a:srgbClr val="303030"/>
                </a:solidFill>
                <a:latin typeface="Gill Sans MT"/>
              </a:endParaRPr>
            </a:p>
          </p:txBody>
        </p:sp>
        <p:sp>
          <p:nvSpPr>
            <p:cNvPr id="22" name="Flecha: a la derecha 21">
              <a:extLst>
                <a:ext uri="{FF2B5EF4-FFF2-40B4-BE49-F238E27FC236}">
                  <a16:creationId xmlns:a16="http://schemas.microsoft.com/office/drawing/2014/main" xmlns="" id="{1F1BE274-A134-4A54-A635-26EAE21980E2}"/>
                </a:ext>
              </a:extLst>
            </p:cNvPr>
            <p:cNvSpPr/>
            <p:nvPr/>
          </p:nvSpPr>
          <p:spPr>
            <a:xfrm>
              <a:off x="4169060" y="2410307"/>
              <a:ext cx="819510" cy="388189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xmlns="" id="{2D874EAE-629F-4F8F-8311-C996183B6D22}"/>
              </a:ext>
            </a:extLst>
          </p:cNvPr>
          <p:cNvGrpSpPr/>
          <p:nvPr/>
        </p:nvGrpSpPr>
        <p:grpSpPr>
          <a:xfrm rot="16200000">
            <a:off x="5566698" y="2857759"/>
            <a:ext cx="1341871" cy="4137146"/>
            <a:chOff x="6255469" y="3618005"/>
            <a:chExt cx="1341871" cy="4137146"/>
          </a:xfrm>
        </p:grpSpPr>
        <p:sp>
          <p:nvSpPr>
            <p:cNvPr id="21" name="TextShape 4">
              <a:extLst>
                <a:ext uri="{FF2B5EF4-FFF2-40B4-BE49-F238E27FC236}">
                  <a16:creationId xmlns:a16="http://schemas.microsoft.com/office/drawing/2014/main" xmlns="" id="{5E0861C0-503B-4132-898F-235B197BC51F}"/>
                </a:ext>
              </a:extLst>
            </p:cNvPr>
            <p:cNvSpPr txBox="1"/>
            <p:nvPr/>
          </p:nvSpPr>
          <p:spPr>
            <a:xfrm rot="5400000">
              <a:off x="5537977" y="5695788"/>
              <a:ext cx="2776855" cy="1341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pPr algn="just"/>
              <a:r>
                <a:rPr lang="en-US" sz="2000" spc="-1" dirty="0">
                  <a:latin typeface="Gill Sans MT"/>
                </a:rPr>
                <a:t>3) Se </a:t>
              </a:r>
              <a:r>
                <a:rPr lang="en-US" sz="2000" spc="-1" dirty="0" err="1">
                  <a:latin typeface="Gill Sans MT"/>
                </a:rPr>
                <a:t>envía</a:t>
              </a:r>
              <a:r>
                <a:rPr lang="en-US" sz="2000" spc="-1" dirty="0">
                  <a:latin typeface="Gill Sans MT"/>
                </a:rPr>
                <a:t> el </a:t>
              </a:r>
              <a:r>
                <a:rPr lang="en-US" sz="2000" spc="-1" dirty="0" err="1">
                  <a:latin typeface="Gill Sans MT"/>
                </a:rPr>
                <a:t>código</a:t>
              </a:r>
              <a:r>
                <a:rPr lang="en-US" sz="2000" spc="-1" dirty="0">
                  <a:latin typeface="Gill Sans MT"/>
                </a:rPr>
                <a:t> </a:t>
              </a:r>
              <a:r>
                <a:rPr lang="en-US" sz="2000" spc="-1" dirty="0" err="1">
                  <a:latin typeface="Gill Sans MT"/>
                </a:rPr>
                <a:t>escrito</a:t>
              </a:r>
              <a:r>
                <a:rPr lang="en-US" sz="2000" spc="-1" dirty="0">
                  <a:latin typeface="Gill Sans MT"/>
                </a:rPr>
                <a:t> por el </a:t>
              </a:r>
              <a:r>
                <a:rPr lang="en-US" sz="2000" spc="-1" dirty="0" err="1">
                  <a:latin typeface="Gill Sans MT"/>
                </a:rPr>
                <a:t>usuario</a:t>
              </a:r>
              <a:r>
                <a:rPr lang="en-US" sz="2000" spc="-1" dirty="0">
                  <a:latin typeface="Gill Sans MT"/>
                </a:rPr>
                <a:t> al </a:t>
              </a:r>
              <a:r>
                <a:rPr lang="en-US" sz="2000" spc="-1" dirty="0" err="1">
                  <a:latin typeface="Gill Sans MT"/>
                </a:rPr>
                <a:t>servidor</a:t>
              </a:r>
              <a:r>
                <a:rPr lang="en-US" sz="2000" spc="-1" dirty="0">
                  <a:latin typeface="Gill Sans MT"/>
                </a:rPr>
                <a:t> Flask del Robot</a:t>
              </a:r>
              <a:endParaRPr lang="es-ES" dirty="0"/>
            </a:p>
            <a:p>
              <a:pPr marL="342900" indent="-342900">
                <a:buFont typeface="Arial" charset="0"/>
                <a:buChar char="•"/>
              </a:pPr>
              <a:endParaRPr lang="en-US" sz="2000" spc="-1" dirty="0">
                <a:solidFill>
                  <a:srgbClr val="303030"/>
                </a:solidFill>
                <a:latin typeface="Gill Sans MT"/>
              </a:endParaRPr>
            </a:p>
          </p:txBody>
        </p:sp>
        <p:sp>
          <p:nvSpPr>
            <p:cNvPr id="23" name="Flecha: a la derecha 22">
              <a:extLst>
                <a:ext uri="{FF2B5EF4-FFF2-40B4-BE49-F238E27FC236}">
                  <a16:creationId xmlns:a16="http://schemas.microsoft.com/office/drawing/2014/main" xmlns="" id="{1E344289-63FC-4518-B4EB-77B9F1590AAF}"/>
                </a:ext>
              </a:extLst>
            </p:cNvPr>
            <p:cNvSpPr/>
            <p:nvPr/>
          </p:nvSpPr>
          <p:spPr>
            <a:xfrm rot="5400000">
              <a:off x="6512569" y="3833665"/>
              <a:ext cx="819510" cy="388189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8714505" y="3352800"/>
            <a:ext cx="43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E1F7D16-18B8-485E-B725-F80931ABD5D4}" type="slidenum">
              <a:rPr lang="en-US" b="1" spc="-1">
                <a:solidFill>
                  <a:srgbClr val="FFFFFF"/>
                </a:solidFill>
                <a:latin typeface="Gill Sans MT"/>
              </a:rPr>
              <a:pPr/>
              <a:t>23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2740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21053" y="1708807"/>
            <a:ext cx="8243090" cy="399123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_tradnl" sz="2800" dirty="0"/>
              <a:t>No toma un papel tan importante para el proceso de envío como para el mBot y Tello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_tradnl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_tradnl" sz="2800" dirty="0"/>
              <a:t>Encargado de servir las páginas al navegador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s-ES_tradnl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s-ES_tradnl" sz="2800" dirty="0"/>
              <a:t>Recibe el código escrito por el usuario desde el navegador para su almacenamiento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ES_tradnl" sz="2800" dirty="0"/>
          </a:p>
        </p:txBody>
      </p:sp>
      <p:sp>
        <p:nvSpPr>
          <p:cNvPr id="4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Gill Sans MT"/>
              </a:rPr>
              <a:t>24</a:t>
            </a:r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5" name="TextShape 7"/>
          <p:cNvSpPr txBox="1">
            <a:spLocks noGrp="1"/>
          </p:cNvSpPr>
          <p:nvPr>
            <p:ph type="title"/>
          </p:nvPr>
        </p:nvSpPr>
        <p:spPr>
          <a:xfrm>
            <a:off x="1415143" y="-205372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3. Lado Servidor Kibotics</a:t>
            </a:r>
          </a:p>
        </p:txBody>
      </p:sp>
    </p:spTree>
    <p:extLst>
      <p:ext uri="{BB962C8B-B14F-4D97-AF65-F5344CB8AC3E}">
        <p14:creationId xmlns:p14="http://schemas.microsoft.com/office/powerpoint/2010/main" val="20175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7">
            <a:extLst>
              <a:ext uri="{FF2B5EF4-FFF2-40B4-BE49-F238E27FC236}">
                <a16:creationId xmlns:a16="http://schemas.microsoft.com/office/drawing/2014/main" xmlns="" id="{342394CA-40C4-4E7E-9C04-C6699ABA3C20}"/>
              </a:ext>
            </a:extLst>
          </p:cNvPr>
          <p:cNvSpPr txBox="1"/>
          <p:nvPr/>
        </p:nvSpPr>
        <p:spPr>
          <a:xfrm>
            <a:off x="1401860" y="162180"/>
            <a:ext cx="7235260" cy="69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3. Lado Servidor GoPiGo3</a:t>
            </a:r>
          </a:p>
        </p:txBody>
      </p:sp>
      <p:sp>
        <p:nvSpPr>
          <p:cNvPr id="9" name="TextShape 4">
            <a:extLst>
              <a:ext uri="{FF2B5EF4-FFF2-40B4-BE49-F238E27FC236}">
                <a16:creationId xmlns:a16="http://schemas.microsoft.com/office/drawing/2014/main" xmlns="" id="{07CDC123-BC60-413A-BB92-1579B71AD3E3}"/>
              </a:ext>
            </a:extLst>
          </p:cNvPr>
          <p:cNvSpPr txBox="1"/>
          <p:nvPr/>
        </p:nvSpPr>
        <p:spPr>
          <a:xfrm>
            <a:off x="388007" y="2215912"/>
            <a:ext cx="2173007" cy="896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40" tIns="45720" rIns="91440" bIns="45720" anchor="t">
            <a:noAutofit/>
          </a:bodyPr>
          <a:lstStyle/>
          <a:p>
            <a:r>
              <a:rPr lang="en-US" sz="2000" spc="-1">
                <a:latin typeface="Gill Sans MT"/>
              </a:rPr>
              <a:t>1) Extrae el </a:t>
            </a:r>
            <a:r>
              <a:rPr lang="en-US" sz="2000" spc="-1" err="1">
                <a:latin typeface="Gill Sans MT"/>
              </a:rPr>
              <a:t>código</a:t>
            </a:r>
            <a:r>
              <a:rPr lang="en-US" sz="2000" spc="-1" dirty="0">
                <a:latin typeface="Gill Sans MT"/>
              </a:rPr>
              <a:t> </a:t>
            </a:r>
            <a:r>
              <a:rPr lang="en-US" sz="2000" spc="-1">
                <a:latin typeface="Gill Sans MT"/>
              </a:rPr>
              <a:t>del </a:t>
            </a:r>
            <a:r>
              <a:rPr lang="en-US" sz="2000" spc="-1" err="1">
                <a:latin typeface="Gill Sans MT"/>
              </a:rPr>
              <a:t>usuario</a:t>
            </a:r>
            <a:endParaRPr lang="en-US" sz="2000" spc="-1">
              <a:latin typeface="Gill Sans MT"/>
            </a:endParaRPr>
          </a:p>
          <a:p>
            <a:pPr marL="342900" indent="-342900">
              <a:buFont typeface="Arial" charset="0"/>
              <a:buChar char="•"/>
            </a:pPr>
            <a:endParaRPr lang="en-US" sz="2000" spc="-1" dirty="0">
              <a:solidFill>
                <a:srgbClr val="303030"/>
              </a:solidFill>
              <a:latin typeface="Gill Sans MT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C11B746A-1EAB-42D3-AF1F-3419AE4AD4CB}"/>
              </a:ext>
            </a:extLst>
          </p:cNvPr>
          <p:cNvGrpSpPr/>
          <p:nvPr/>
        </p:nvGrpSpPr>
        <p:grpSpPr>
          <a:xfrm>
            <a:off x="2765273" y="2273421"/>
            <a:ext cx="3131288" cy="3298429"/>
            <a:chOff x="2765273" y="2273421"/>
            <a:chExt cx="3131288" cy="3298429"/>
          </a:xfrm>
        </p:grpSpPr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xmlns="" id="{37CDE86E-9F12-4813-92BB-88A3FA6E48A4}"/>
                </a:ext>
              </a:extLst>
            </p:cNvPr>
            <p:cNvSpPr/>
            <p:nvPr/>
          </p:nvSpPr>
          <p:spPr>
            <a:xfrm>
              <a:off x="2765273" y="2488184"/>
              <a:ext cx="575095" cy="35943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TextShape 4">
              <a:extLst>
                <a:ext uri="{FF2B5EF4-FFF2-40B4-BE49-F238E27FC236}">
                  <a16:creationId xmlns:a16="http://schemas.microsoft.com/office/drawing/2014/main" xmlns="" id="{F4BAA693-C0DE-46EC-97B6-AF152909D1B8}"/>
                </a:ext>
              </a:extLst>
            </p:cNvPr>
            <p:cNvSpPr txBox="1"/>
            <p:nvPr/>
          </p:nvSpPr>
          <p:spPr>
            <a:xfrm>
              <a:off x="3536648" y="2273421"/>
              <a:ext cx="2359913" cy="8386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>
                  <a:latin typeface="Gill Sans MT"/>
                </a:rPr>
                <a:t>2) Crear el ejecutable en Python</a:t>
              </a:r>
              <a:endParaRPr lang="es-ES"/>
            </a:p>
            <a:p>
              <a:pPr marL="342900" indent="-342900">
                <a:buFont typeface="Arial" charset="0"/>
                <a:buChar char="•"/>
              </a:pPr>
              <a:endParaRPr lang="en-US" sz="2000" spc="-1" dirty="0">
                <a:solidFill>
                  <a:srgbClr val="303030"/>
                </a:solidFill>
                <a:latin typeface="Gill Sans MT"/>
              </a:endParaRPr>
            </a:p>
          </p:txBody>
        </p:sp>
        <p:pic>
          <p:nvPicPr>
            <p:cNvPr id="14" name="Imagen 13" descr="Icono&#10;&#10;Descripción generada automáticamente">
              <a:extLst>
                <a:ext uri="{FF2B5EF4-FFF2-40B4-BE49-F238E27FC236}">
                  <a16:creationId xmlns:a16="http://schemas.microsoft.com/office/drawing/2014/main" xmlns="" id="{F8699F8C-B0EC-4778-8FBC-8EDBDD707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623" y="3587493"/>
              <a:ext cx="1641022" cy="1984357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3C7D04A7-2CA5-4D6A-850F-813B6BC39F28}"/>
              </a:ext>
            </a:extLst>
          </p:cNvPr>
          <p:cNvGrpSpPr/>
          <p:nvPr/>
        </p:nvGrpSpPr>
        <p:grpSpPr>
          <a:xfrm>
            <a:off x="6057687" y="2215552"/>
            <a:ext cx="2528857" cy="3341572"/>
            <a:chOff x="6057687" y="2215552"/>
            <a:chExt cx="2528857" cy="3341572"/>
          </a:xfrm>
        </p:grpSpPr>
        <p:sp>
          <p:nvSpPr>
            <p:cNvPr id="21" name="TextShape 6">
              <a:extLst>
                <a:ext uri="{FF2B5EF4-FFF2-40B4-BE49-F238E27FC236}">
                  <a16:creationId xmlns:a16="http://schemas.microsoft.com/office/drawing/2014/main" xmlns="" id="{492B50F1-CE2F-4FFD-8E5B-AD211C85B614}"/>
                </a:ext>
              </a:extLst>
            </p:cNvPr>
            <p:cNvSpPr txBox="1"/>
            <p:nvPr/>
          </p:nvSpPr>
          <p:spPr>
            <a:xfrm>
              <a:off x="6639561" y="2215552"/>
              <a:ext cx="1946983" cy="14899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lIns="91440" tIns="45720" rIns="91440" bIns="45720" anchor="t">
              <a:noAutofit/>
            </a:bodyPr>
            <a:lstStyle/>
            <a:p>
              <a:r>
                <a:rPr lang="en-US" sz="2000" spc="-1" dirty="0">
                  <a:latin typeface="Gill Sans MT"/>
                </a:rPr>
                <a:t>3) Se </a:t>
              </a:r>
              <a:r>
                <a:rPr lang="en-US" sz="2000" spc="-1" dirty="0" err="1">
                  <a:latin typeface="Gill Sans MT"/>
                </a:rPr>
                <a:t>lanza</a:t>
              </a:r>
              <a:r>
                <a:rPr lang="en-US" sz="2000" b="0" strike="noStrike" spc="-1" dirty="0">
                  <a:latin typeface="Gill Sans MT"/>
                </a:rPr>
                <a:t> </a:t>
              </a:r>
              <a:r>
                <a:rPr lang="en-US" sz="2000" b="0" strike="noStrike" spc="-1" dirty="0" smtClean="0">
                  <a:latin typeface="Gill Sans MT"/>
                </a:rPr>
                <a:t>un </a:t>
              </a:r>
              <a:r>
                <a:rPr lang="en-US" sz="2000" b="0" strike="noStrike" spc="-1" dirty="0" err="1" smtClean="0">
                  <a:latin typeface="Gill Sans MT"/>
                </a:rPr>
                <a:t>proceso</a:t>
              </a:r>
              <a:r>
                <a:rPr lang="en-US" sz="2000" b="0" strike="noStrike" spc="-1" dirty="0" smtClean="0">
                  <a:latin typeface="Gill Sans MT"/>
                </a:rPr>
                <a:t> </a:t>
              </a:r>
              <a:r>
                <a:rPr lang="en-US" sz="2000" b="0" strike="noStrike" spc="-1" dirty="0">
                  <a:latin typeface="Gill Sans MT"/>
                </a:rPr>
                <a:t>con el programa que </a:t>
              </a:r>
              <a:r>
                <a:rPr lang="es-ES_tradnl" sz="2000" b="0" strike="noStrike" spc="-1" dirty="0">
                  <a:latin typeface="Gill Sans MT"/>
                </a:rPr>
                <a:t>ejecuta</a:t>
              </a:r>
              <a:r>
                <a:rPr lang="en-US" sz="2000" b="0" strike="noStrike" spc="-1" dirty="0">
                  <a:latin typeface="Gill Sans MT"/>
                </a:rPr>
                <a:t> el robot</a:t>
              </a:r>
              <a:endParaRPr lang="es-ES" dirty="0"/>
            </a:p>
          </p:txBody>
        </p:sp>
        <p:pic>
          <p:nvPicPr>
            <p:cNvPr id="23" name="Imagen 22" descr="Imagen que contiene interior, pequeño, tabla, computadora&#10;&#10;Descripción generada automáticamente">
              <a:extLst>
                <a:ext uri="{FF2B5EF4-FFF2-40B4-BE49-F238E27FC236}">
                  <a16:creationId xmlns:a16="http://schemas.microsoft.com/office/drawing/2014/main" xmlns="" id="{F165E53B-7021-4994-9A86-A7C8D21A8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124" y="4275823"/>
              <a:ext cx="2011754" cy="1281301"/>
            </a:xfrm>
            <a:prstGeom prst="rect">
              <a:avLst/>
            </a:prstGeom>
          </p:spPr>
        </p:pic>
        <p:sp>
          <p:nvSpPr>
            <p:cNvPr id="24" name="Flecha: a la derecha 23">
              <a:extLst>
                <a:ext uri="{FF2B5EF4-FFF2-40B4-BE49-F238E27FC236}">
                  <a16:creationId xmlns:a16="http://schemas.microsoft.com/office/drawing/2014/main" xmlns="" id="{2005B235-AEF0-4CB2-BB2E-877D6F0A9B2D}"/>
                </a:ext>
              </a:extLst>
            </p:cNvPr>
            <p:cNvSpPr/>
            <p:nvPr/>
          </p:nvSpPr>
          <p:spPr>
            <a:xfrm>
              <a:off x="6057687" y="2516938"/>
              <a:ext cx="575095" cy="35943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Rectángulo 5"/>
          <p:cNvSpPr/>
          <p:nvPr/>
        </p:nvSpPr>
        <p:spPr>
          <a:xfrm>
            <a:off x="8706316" y="3336126"/>
            <a:ext cx="43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E1F7D16-18B8-485E-B725-F80931ABD5D4}" type="slidenum">
              <a:rPr lang="en-US" b="1" spc="-1">
                <a:solidFill>
                  <a:srgbClr val="FFFFFF"/>
                </a:solidFill>
                <a:latin typeface="Gill Sans MT"/>
              </a:rPr>
              <a:pPr/>
              <a:t>25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26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5903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Gill Sans MT"/>
              </a:rPr>
              <a:t>5. Validación Experimental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291737" y="1205526"/>
            <a:ext cx="8382000" cy="1200329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 spc="-1">
                <a:latin typeface="Arial"/>
              </a:rPr>
              <a:t>Validación S.O.: </a:t>
            </a:r>
            <a:r>
              <a:rPr lang="en-US" i="1" dirty="0"/>
              <a:t>Ubuntu 18.04, Ubuntu 16.04, Windows 10, Windows 7, MacOS Catalina Versión 10.15.6, MacOS Mojave Versión 10.14.6 </a:t>
            </a:r>
            <a:endParaRPr lang="es-ES" b="1" dirty="0"/>
          </a:p>
          <a:p>
            <a:pPr marL="285750" indent="-285750">
              <a:buFont typeface="Arial" charset="0"/>
              <a:buChar char="•"/>
            </a:pPr>
            <a:r>
              <a:rPr lang="en-US" b="1" spc="-1">
                <a:latin typeface="Arial"/>
              </a:rPr>
              <a:t>Validación Navegadores:</a:t>
            </a:r>
            <a:r>
              <a:rPr lang="en-US" spc="-1" dirty="0">
                <a:solidFill>
                  <a:srgbClr val="303030"/>
                </a:solidFill>
                <a:latin typeface="Arial"/>
              </a:rPr>
              <a:t> </a:t>
            </a:r>
            <a:r>
              <a:rPr lang="en-US" i="1">
                <a:solidFill>
                  <a:srgbClr val="000000"/>
                </a:solidFill>
                <a:latin typeface="Arial"/>
              </a:rPr>
              <a:t>Safari</a:t>
            </a:r>
            <a:r>
              <a:rPr lang="en-US" i="1"/>
              <a:t> Versión 14.0, Google Chrome Versión </a:t>
            </a:r>
            <a:r>
              <a:rPr lang="en-US" i="1" dirty="0"/>
              <a:t>85.0, </a:t>
            </a:r>
            <a:r>
              <a:rPr lang="en-US" i="1"/>
              <a:t>Firefox Versión 68.9 </a:t>
            </a:r>
          </a:p>
        </p:txBody>
      </p:sp>
      <p:sp>
        <p:nvSpPr>
          <p:cNvPr id="7" name="TextShape 4"/>
          <p:cNvSpPr txBox="1"/>
          <p:nvPr/>
        </p:nvSpPr>
        <p:spPr>
          <a:xfrm rot="16200000">
            <a:off x="2963984" y="4940914"/>
            <a:ext cx="352167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endParaRPr lang="en-US" sz="2000" b="0" strike="noStrike" spc="-1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674579" y="3133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 Ejemplo de envío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60" y="3684960"/>
            <a:ext cx="3129340" cy="2964155"/>
          </a:xfrm>
          <a:prstGeom prst="rect">
            <a:avLst/>
          </a:prstGeom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xmlns="" id="{A18E7378-14E2-403B-A926-B4DCCA9D6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6517"/>
              </p:ext>
            </p:extLst>
          </p:nvPr>
        </p:nvGraphicFramePr>
        <p:xfrm>
          <a:off x="316300" y="3220528"/>
          <a:ext cx="4015731" cy="21141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294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VENTAJAS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Multiplataforma (Linux, Windows, </a:t>
                      </a:r>
                      <a:r>
                        <a:rPr lang="es-ES" sz="1500" err="1"/>
                        <a:t>MacOs</a:t>
                      </a:r>
                      <a:r>
                        <a:rPr lang="es-ES" sz="15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/>
                        <a:t>"Cero-instalación" en el ordenador del usuario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19509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 dirty="0"/>
                        <a:t>Compatible con los principales navegadores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88289050"/>
                  </a:ext>
                </a:extLst>
              </a:tr>
            </a:tbl>
          </a:graphicData>
        </a:graphic>
      </p:graphicFrame>
      <p:graphicFrame>
        <p:nvGraphicFramePr>
          <p:cNvPr id="17" name="Tabla 4">
            <a:extLst>
              <a:ext uri="{FF2B5EF4-FFF2-40B4-BE49-F238E27FC236}">
                <a16:creationId xmlns:a16="http://schemas.microsoft.com/office/drawing/2014/main" xmlns="" id="{BDDB218D-51A9-4B80-A04F-1D90154D9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57282"/>
              </p:ext>
            </p:extLst>
          </p:nvPr>
        </p:nvGraphicFramePr>
        <p:xfrm>
          <a:off x="324927" y="5328249"/>
          <a:ext cx="4015731" cy="99101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15731">
                  <a:extLst>
                    <a:ext uri="{9D8B030D-6E8A-4147-A177-3AD203B41FA5}">
                      <a16:colId xmlns:a16="http://schemas.microsoft.com/office/drawing/2014/main" xmlns="" val="1084217743"/>
                    </a:ext>
                  </a:extLst>
                </a:gridCol>
              </a:tblGrid>
              <a:tr h="429440">
                <a:tc>
                  <a:txBody>
                    <a:bodyPr/>
                    <a:lstStyle/>
                    <a:p>
                      <a:pPr algn="ctr"/>
                      <a:r>
                        <a:rPr lang="es-ES" sz="1600"/>
                        <a:t>PROBLEMAS</a:t>
                      </a:r>
                      <a:endParaRPr lang="es-E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5757143"/>
                  </a:ext>
                </a:extLst>
              </a:tr>
              <a:tr h="561576">
                <a:tc>
                  <a:txBody>
                    <a:bodyPr/>
                    <a:lstStyle/>
                    <a:p>
                      <a:pPr algn="l"/>
                      <a:r>
                        <a:rPr lang="es-ES" sz="1500"/>
                        <a:t>Preparación de la Raspberry Pi, aunque típicamente se proporcionará SD de Kibotics</a:t>
                      </a:r>
                      <a:endParaRPr lang="es-E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8944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2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CONCLUSIONES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70909" y="1842952"/>
            <a:ext cx="76016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Soporte a los tres robots desde Kibotics</a:t>
            </a: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Integración multiplataforma (Linux, Windows, MacOS)</a:t>
            </a: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Simplificación del proceso de envío </a:t>
            </a:r>
          </a:p>
        </p:txBody>
      </p:sp>
      <p:sp>
        <p:nvSpPr>
          <p:cNvPr id="7" name="Flecha doblada hacia arriba 6"/>
          <p:cNvSpPr/>
          <p:nvPr/>
        </p:nvSpPr>
        <p:spPr>
          <a:xfrm rot="5400000">
            <a:off x="826699" y="3698630"/>
            <a:ext cx="743785" cy="351766"/>
          </a:xfrm>
          <a:prstGeom prst="bentUpArrow">
            <a:avLst/>
          </a:prstGeom>
          <a:solidFill>
            <a:srgbClr val="F21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78454"/>
              </p:ext>
            </p:extLst>
          </p:nvPr>
        </p:nvGraphicFramePr>
        <p:xfrm>
          <a:off x="1597190" y="3784611"/>
          <a:ext cx="6540131" cy="1204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0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85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65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1444">
                <a:tc>
                  <a:txBody>
                    <a:bodyPr/>
                    <a:lstStyle/>
                    <a:p>
                      <a:pPr algn="l"/>
                      <a:r>
                        <a:rPr lang="es-ES_tradnl" sz="1500" b="1" dirty="0"/>
                        <a:t>mBot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Cero-instalación</a:t>
                      </a:r>
                      <a:endParaRPr lang="es-ES_tradnl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Envío directo</a:t>
                      </a:r>
                      <a:endParaRPr lang="es-ES_tradnl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Web Serial API</a:t>
                      </a:r>
                      <a:endParaRPr lang="es-ES_tradnl" sz="15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515">
                <a:tc>
                  <a:txBody>
                    <a:bodyPr/>
                    <a:lstStyle/>
                    <a:p>
                      <a:pPr algn="l"/>
                      <a:r>
                        <a:rPr lang="es-ES_tradnl" sz="1500" b="1" dirty="0"/>
                        <a:t>Tello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Instalación en Windows/MacOS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Ejecutable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PyInstaller / Empaquetado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l"/>
                      <a:r>
                        <a:rPr lang="es-ES_tradnl" sz="1500" b="1" dirty="0"/>
                        <a:t>GoPiGo3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Cero-instalación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Envío directo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 dirty="0"/>
                        <a:t>Servidor Flask</a:t>
                      </a:r>
                      <a:r>
                        <a:rPr lang="es-ES_tradnl" sz="1500" baseline="0" dirty="0"/>
                        <a:t> a bordo</a:t>
                      </a:r>
                      <a:endParaRPr lang="es-ES_tradnl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600" spc="-1" dirty="0">
                <a:solidFill>
                  <a:schemeClr val="bg1"/>
                </a:solidFill>
                <a:latin typeface="Gill Sans MT"/>
                <a:ea typeface="Gill Sans MT" charset="0"/>
                <a:cs typeface="Gill Sans MT" charset="0"/>
              </a:rPr>
              <a:t>27</a:t>
            </a:r>
            <a:endParaRPr lang="es-ES" sz="1600" b="0" strike="noStrike" spc="-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LÍNEAS FUTURAS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1934" y="2387372"/>
            <a:ext cx="802343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Web Serial API para la comunicación con otros robots</a:t>
            </a:r>
          </a:p>
          <a:p>
            <a:pPr marL="457200" indent="-457200">
              <a:buFont typeface="+mj-lt"/>
              <a:buAutoNum type="arabicPeriod"/>
            </a:pPr>
            <a:endParaRPr lang="es-ES_tradnl" sz="2400" dirty="0"/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Programación del GoPiGo3 con Blockly y diseño de nuevos ejercicios (visión artificial)</a:t>
            </a:r>
          </a:p>
          <a:p>
            <a:pPr marL="457200" indent="-457200">
              <a:buFont typeface="+mj-lt"/>
              <a:buAutoNum type="arabicPeriod"/>
            </a:pPr>
            <a:endParaRPr lang="es-ES_tradnl" sz="2400" dirty="0"/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Integración de nuevos robots (LEGO EV3) y basados en Arduino aprovechando la infraestructura diseñada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728758" y="3403034"/>
            <a:ext cx="41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pc="-1" dirty="0" smtClean="0">
                <a:solidFill>
                  <a:schemeClr val="bg1"/>
                </a:solidFill>
                <a:latin typeface="Gill Sans MT"/>
                <a:ea typeface="Gill Sans MT" charset="0"/>
                <a:cs typeface="Gill Sans MT" charset="0"/>
              </a:rPr>
              <a:t>28</a:t>
            </a:r>
            <a:endParaRPr lang="es-ES" spc="-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257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0258ABC-4AE6-4CCC-9AD0-E0A705E1946C}"/>
              </a:ext>
            </a:extLst>
          </p:cNvPr>
          <p:cNvSpPr txBox="1"/>
          <p:nvPr/>
        </p:nvSpPr>
        <p:spPr>
          <a:xfrm>
            <a:off x="842513" y="2021457"/>
            <a:ext cx="74733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 b="1" dirty="0">
                <a:latin typeface="Times New Roman"/>
              </a:rPr>
              <a:t>¡MUCHAS GRACIAS POR SU ATENCIÓN!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3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>
                <a:solidFill>
                  <a:schemeClr val="bg1"/>
                </a:solidFill>
                <a:latin typeface="Gill Sans MT"/>
              </a:rPr>
              <a:t>INTRODUCCIÓN</a:t>
            </a:r>
            <a:endParaRPr lang="es-ES" sz="3600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1DA810D-0671-4F71-B29D-F4B2B4848F2A}"/>
              </a:ext>
            </a:extLst>
          </p:cNvPr>
          <p:cNvSpPr txBox="1"/>
          <p:nvPr/>
        </p:nvSpPr>
        <p:spPr>
          <a:xfrm>
            <a:off x="295275" y="1387955"/>
            <a:ext cx="83359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000" dirty="0"/>
              <a:t>La </a:t>
            </a:r>
            <a:r>
              <a:rPr lang="es-ES" sz="2000" b="1" dirty="0"/>
              <a:t>Robótica Educativa</a:t>
            </a:r>
            <a:r>
              <a:rPr lang="es-ES" sz="2000" dirty="0"/>
              <a:t> permite el diseño y desarrollo de robots que ayudan en la iniciación temprana en las ciencias y tecnologías. Es una enseñanza STEM. </a:t>
            </a:r>
            <a:endParaRPr lang="es-ES"/>
          </a:p>
          <a:p>
            <a:pPr algn="just"/>
            <a:endParaRPr lang="es-ES" sz="2000" dirty="0"/>
          </a:p>
          <a:p>
            <a:pPr algn="just"/>
            <a:endParaRPr lang="es-ES" sz="2000" dirty="0"/>
          </a:p>
          <a:p>
            <a:pPr algn="just"/>
            <a:endParaRPr lang="es-ES" sz="2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455229D0-C080-44D3-916D-12FCE9495530}"/>
              </a:ext>
            </a:extLst>
          </p:cNvPr>
          <p:cNvSpPr txBox="1"/>
          <p:nvPr/>
        </p:nvSpPr>
        <p:spPr>
          <a:xfrm>
            <a:off x="2017683" y="2486086"/>
            <a:ext cx="668259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000" dirty="0"/>
              <a:t>Asignaturas específicas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2000" dirty="0"/>
              <a:t>Lenguajes de programación: </a:t>
            </a:r>
            <a:r>
              <a:rPr lang="es-ES" sz="1900" dirty="0">
                <a:latin typeface="Courier New"/>
              </a:rPr>
              <a:t>Scratch</a:t>
            </a:r>
          </a:p>
          <a:p>
            <a:pPr marL="285750" indent="-285750">
              <a:buFont typeface="Arial"/>
              <a:buChar char="•"/>
            </a:pPr>
            <a:r>
              <a:rPr lang="es-ES" sz="2000" dirty="0"/>
              <a:t>Kits de robótica: </a:t>
            </a:r>
            <a:r>
              <a:rPr lang="es-ES" sz="2000" i="1" dirty="0">
                <a:cs typeface="Arial"/>
              </a:rPr>
              <a:t>mBot, Mindstorms EV3, VEX Robotics</a:t>
            </a:r>
            <a:endParaRPr lang="es-ES" sz="2000" i="1" dirty="0"/>
          </a:p>
          <a:p>
            <a:pPr marL="285750" indent="-285750" algn="just">
              <a:buFont typeface="Arial"/>
              <a:buChar char="•"/>
            </a:pPr>
            <a:r>
              <a:rPr lang="es-ES" sz="2000" dirty="0">
                <a:cs typeface="Arial"/>
              </a:rPr>
              <a:t>Aplicaciones y entornos web: </a:t>
            </a:r>
            <a:r>
              <a:rPr lang="es-ES" sz="2000" i="1" dirty="0">
                <a:cs typeface="Arial"/>
              </a:rPr>
              <a:t>MBlock, Bitbloq, Open Roberta </a:t>
            </a:r>
            <a:r>
              <a:rPr lang="es-ES" sz="2000" i="1" dirty="0" err="1">
                <a:cs typeface="Arial"/>
              </a:rPr>
              <a:t>Lab</a:t>
            </a:r>
            <a:r>
              <a:rPr lang="es-ES" sz="2000" i="1" dirty="0">
                <a:cs typeface="Arial"/>
              </a:rPr>
              <a:t>, Kibotics</a:t>
            </a:r>
            <a:endParaRPr lang="es-ES" sz="2000" i="1" u="sng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000" dirty="0">
                <a:cs typeface="Arial"/>
              </a:rPr>
              <a:t>Competiciones robóticas: </a:t>
            </a:r>
            <a:r>
              <a:rPr lang="es-ES" sz="2000" dirty="0" err="1">
                <a:cs typeface="Arial"/>
              </a:rPr>
              <a:t>Robocampeones</a:t>
            </a:r>
            <a:endParaRPr lang="es-ES" sz="20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277E6EC-BA7E-4141-990B-CEF60AD2A7D3}"/>
              </a:ext>
            </a:extLst>
          </p:cNvPr>
          <p:cNvSpPr txBox="1"/>
          <p:nvPr/>
        </p:nvSpPr>
        <p:spPr>
          <a:xfrm>
            <a:off x="51758" y="2840967"/>
            <a:ext cx="17224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i="1" dirty="0"/>
              <a:t>Expansión de la robótica educativa</a:t>
            </a:r>
            <a:endParaRPr lang="es-ES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xmlns="" id="{0C4A7634-2EB5-428E-A05B-8880FD3B6145}"/>
              </a:ext>
            </a:extLst>
          </p:cNvPr>
          <p:cNvSpPr/>
          <p:nvPr/>
        </p:nvSpPr>
        <p:spPr>
          <a:xfrm>
            <a:off x="1661039" y="2798374"/>
            <a:ext cx="273169" cy="1250829"/>
          </a:xfrm>
          <a:prstGeom prst="leftBrace">
            <a:avLst/>
          </a:prstGeom>
          <a:ln w="28575">
            <a:solidFill>
              <a:srgbClr val="B30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xmlns="" id="{6E4402DD-AD61-46F8-B94D-2877BDB3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" y="4968172"/>
            <a:ext cx="2383767" cy="1263618"/>
          </a:xfrm>
          <a:prstGeom prst="rect">
            <a:avLst/>
          </a:prstGeom>
        </p:spPr>
      </p:pic>
      <p:pic>
        <p:nvPicPr>
          <p:cNvPr id="9" name="Imagen 9" descr="Imagen que contiene robot, hombre, esquiando, montar a caballo&#10;&#10;Descripción generada automáticamente">
            <a:extLst>
              <a:ext uri="{FF2B5EF4-FFF2-40B4-BE49-F238E27FC236}">
                <a16:creationId xmlns:a16="http://schemas.microsoft.com/office/drawing/2014/main" xmlns="" id="{EF998AAE-16B0-4223-BE16-E7F8F09E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82" y="4494958"/>
            <a:ext cx="1664900" cy="183623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3FC7CF10-1F4E-4780-9943-B1F9B7F69D41}"/>
              </a:ext>
            </a:extLst>
          </p:cNvPr>
          <p:cNvSpPr txBox="1"/>
          <p:nvPr/>
        </p:nvSpPr>
        <p:spPr>
          <a:xfrm>
            <a:off x="3214778" y="6320287"/>
            <a:ext cx="1664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i="1" dirty="0">
                <a:ea typeface="+mn-lt"/>
                <a:cs typeface="+mn-lt"/>
              </a:rPr>
              <a:t>Mindstorms EV3</a:t>
            </a:r>
            <a:endParaRPr lang="es-ES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7965EAB7-5F6A-4123-B6BE-516068F7066E}"/>
              </a:ext>
            </a:extLst>
          </p:cNvPr>
          <p:cNvSpPr txBox="1"/>
          <p:nvPr/>
        </p:nvSpPr>
        <p:spPr>
          <a:xfrm>
            <a:off x="1072551" y="6320287"/>
            <a:ext cx="119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ourier New"/>
                <a:cs typeface="Courier New"/>
              </a:rPr>
              <a:t>Scratch</a:t>
            </a:r>
            <a:endParaRPr lang="es-ES" sz="1400" dirty="0"/>
          </a:p>
        </p:txBody>
      </p:sp>
      <p:pic>
        <p:nvPicPr>
          <p:cNvPr id="12" name="Imagen 1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xmlns="" id="{0C4A3173-D711-4E5C-9E4F-6D2DB509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76" y="4575753"/>
            <a:ext cx="3303916" cy="16458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951082A1-4FC9-4089-9F11-1DB9775057CE}"/>
              </a:ext>
            </a:extLst>
          </p:cNvPr>
          <p:cNvSpPr txBox="1"/>
          <p:nvPr/>
        </p:nvSpPr>
        <p:spPr>
          <a:xfrm>
            <a:off x="6449683" y="6320286"/>
            <a:ext cx="1664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i="1" dirty="0" err="1">
                <a:ea typeface="+mn-lt"/>
                <a:cs typeface="+mn-lt"/>
              </a:rPr>
              <a:t>MBlock</a:t>
            </a:r>
            <a:endParaRPr lang="es-ES" sz="1400" i="1" dirty="0" err="1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C79F7A5-AC6C-4FF0-B2AA-B300E0E2DE71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INTRODUCCIÓN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718765E1-E1D2-40E4-9097-0681CE2525DE}"/>
              </a:ext>
            </a:extLst>
          </p:cNvPr>
          <p:cNvSpPr txBox="1"/>
          <p:nvPr/>
        </p:nvSpPr>
        <p:spPr>
          <a:xfrm>
            <a:off x="669986" y="1575758"/>
            <a:ext cx="7818404" cy="1200329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400" b="1" dirty="0" err="1"/>
              <a:t>Kibotics</a:t>
            </a:r>
            <a:r>
              <a:rPr lang="es-ES" sz="2400" b="1" dirty="0"/>
              <a:t> </a:t>
            </a:r>
            <a:r>
              <a:rPr lang="es-ES" sz="2400" dirty="0"/>
              <a:t>es un entorno web enfocado a la enseñanza de la robótica y programación de forma sencilla. Fue desarrollado por la Asociación </a:t>
            </a:r>
            <a:r>
              <a:rPr lang="es-ES" sz="2400" dirty="0" err="1"/>
              <a:t>JdeRobot</a:t>
            </a:r>
            <a:r>
              <a:rPr lang="es-ES" sz="2400" dirty="0"/>
              <a:t>.</a:t>
            </a:r>
            <a:endParaRPr lang="es-ES" dirty="0"/>
          </a:p>
        </p:txBody>
      </p:sp>
      <p:pic>
        <p:nvPicPr>
          <p:cNvPr id="7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xmlns="" id="{FA104B20-F565-4BD0-B642-5F167841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3616301"/>
            <a:ext cx="3188898" cy="17963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C8DB5534-0FB9-4E8B-85DF-4323BD481F9E}"/>
              </a:ext>
            </a:extLst>
          </p:cNvPr>
          <p:cNvSpPr txBox="1"/>
          <p:nvPr/>
        </p:nvSpPr>
        <p:spPr>
          <a:xfrm>
            <a:off x="4293081" y="3746739"/>
            <a:ext cx="432470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dirty="0" err="1"/>
              <a:t>Multirrobot</a:t>
            </a:r>
          </a:p>
          <a:p>
            <a:pPr marL="285750" indent="-285750">
              <a:buFont typeface="Arial"/>
              <a:buChar char="•"/>
            </a:pPr>
            <a:r>
              <a:rPr lang="es-ES" sz="2400" dirty="0"/>
              <a:t>Evaluación automática sobre los ejercicios</a:t>
            </a:r>
          </a:p>
          <a:p>
            <a:pPr marL="285750" indent="-285750">
              <a:buFont typeface="Arial"/>
              <a:buChar char="•"/>
            </a:pPr>
            <a:r>
              <a:rPr lang="es-ES" sz="2400" dirty="0"/>
              <a:t>Correcciones de estilo</a:t>
            </a:r>
          </a:p>
          <a:p>
            <a:pPr marL="285750" indent="-285750">
              <a:buFont typeface="Arial"/>
              <a:buChar char="•"/>
            </a:pPr>
            <a:r>
              <a:rPr lang="es-ES" sz="2400" dirty="0"/>
              <a:t>Ejercicios de visión artificial</a:t>
            </a:r>
          </a:p>
        </p:txBody>
      </p:sp>
      <p:sp>
        <p:nvSpPr>
          <p:cNvPr id="9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FFFFFF"/>
                </a:solidFill>
                <a:latin typeface="Gill Sans MT"/>
              </a:rPr>
              <a:t>4</a:t>
            </a:r>
            <a:endParaRPr lang="es-ES" sz="16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40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3B7EB3C3-9293-4D1B-B892-5F95B931F23D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5</a:t>
            </a:fld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1055" name="TextShape 3"/>
          <p:cNvSpPr txBox="1"/>
          <p:nvPr/>
        </p:nvSpPr>
        <p:spPr>
          <a:xfrm>
            <a:off x="976320" y="2344680"/>
            <a:ext cx="7373520" cy="1234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56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B2118F0-CDDE-47BF-A167-3FD87BEBC9C6}"/>
              </a:ext>
            </a:extLst>
          </p:cNvPr>
          <p:cNvSpPr txBox="1"/>
          <p:nvPr/>
        </p:nvSpPr>
        <p:spPr>
          <a:xfrm>
            <a:off x="971910" y="1173192"/>
            <a:ext cx="7372708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 dirty="0"/>
              <a:t>Lenguajes de programación reconocidos en </a:t>
            </a:r>
            <a:r>
              <a:rPr lang="es-ES" sz="2200" dirty="0" err="1"/>
              <a:t>Kibotics</a:t>
            </a:r>
            <a:endParaRPr lang="es-ES" sz="2200" dirty="0"/>
          </a:p>
        </p:txBody>
      </p:sp>
      <p:pic>
        <p:nvPicPr>
          <p:cNvPr id="4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6D2A67B4-63F1-4DF8-B097-7179662D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805619"/>
            <a:ext cx="4583501" cy="21828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35FE4F3-7602-4EFC-94B6-440D96026468}"/>
              </a:ext>
            </a:extLst>
          </p:cNvPr>
          <p:cNvSpPr txBox="1"/>
          <p:nvPr/>
        </p:nvSpPr>
        <p:spPr>
          <a:xfrm>
            <a:off x="4968816" y="2093343"/>
            <a:ext cx="3706482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ES" sz="2200" b="1" dirty="0" err="1">
                <a:latin typeface="Courier New"/>
              </a:rPr>
              <a:t>Blocky</a:t>
            </a:r>
            <a:r>
              <a:rPr lang="es-ES" sz="2200" dirty="0"/>
              <a:t>: orientado a alumnos más pequeños al ser un lenguaje visual.</a:t>
            </a:r>
            <a:endParaRPr lang="es-ES"/>
          </a:p>
          <a:p>
            <a:pPr marL="342900" indent="-342900">
              <a:buAutoNum type="arabicPeriod"/>
            </a:pPr>
            <a:endParaRPr lang="es-ES" sz="2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s-ES" sz="2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s-ES" sz="2200" dirty="0">
              <a:latin typeface="Arial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s-ES" sz="2200" dirty="0">
              <a:latin typeface="Arial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s-ES" sz="2200" b="1" dirty="0">
                <a:latin typeface="Courier New"/>
                <a:ea typeface="+mn-lt"/>
                <a:cs typeface="+mn-lt"/>
              </a:rPr>
              <a:t>Python:</a:t>
            </a:r>
            <a:r>
              <a:rPr lang="es-ES" sz="2200" dirty="0">
                <a:ea typeface="+mn-lt"/>
                <a:cs typeface="+mn-lt"/>
              </a:rPr>
              <a:t> orientado a alumnos más mayores. Uno de los lenguajes más populares.</a:t>
            </a:r>
            <a:endParaRPr lang="es-ES" sz="2200" dirty="0"/>
          </a:p>
          <a:p>
            <a:pPr marL="342900" indent="-342900">
              <a:buAutoNum type="arabicPeriod"/>
            </a:pPr>
            <a:endParaRPr lang="es-ES" sz="2000" dirty="0"/>
          </a:p>
        </p:txBody>
      </p:sp>
      <p:pic>
        <p:nvPicPr>
          <p:cNvPr id="6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C626B7C1-AFD9-4E83-9C30-E4BA7EB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4" y="4314846"/>
            <a:ext cx="4583501" cy="23258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INTRODUCCIÓN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4007C4DD-41D2-43E4-9F3F-7174A911E8F5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6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90" name="CustomShape 3"/>
          <p:cNvSpPr/>
          <p:nvPr/>
        </p:nvSpPr>
        <p:spPr>
          <a:xfrm>
            <a:off x="4876920" y="21675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2" name="TextShape 5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17E9D02-4AE5-4104-88FE-A2FBE515E7C9}"/>
              </a:ext>
            </a:extLst>
          </p:cNvPr>
          <p:cNvSpPr txBox="1"/>
          <p:nvPr/>
        </p:nvSpPr>
        <p:spPr>
          <a:xfrm>
            <a:off x="1374475" y="209909"/>
            <a:ext cx="4856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OBJETIVOS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DE53CA7E-CA18-4DBF-9970-E3287B87E956}"/>
              </a:ext>
            </a:extLst>
          </p:cNvPr>
          <p:cNvSpPr txBox="1"/>
          <p:nvPr/>
        </p:nvSpPr>
        <p:spPr>
          <a:xfrm>
            <a:off x="612476" y="1374476"/>
            <a:ext cx="7760897" cy="1785104"/>
          </a:xfrm>
          <a:prstGeom prst="rect">
            <a:avLst/>
          </a:prstGeom>
          <a:noFill/>
          <a:ln w="12700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" sz="2200" b="1" dirty="0"/>
          </a:p>
          <a:p>
            <a:pPr algn="just"/>
            <a:r>
              <a:rPr lang="es-ES" sz="2200" b="1" dirty="0"/>
              <a:t>Conseguir la integración de nuevos robots reales (mBot, dron Tello y GoPiGo3) en la plataforma Kibotics para poder programarlos desde ella.</a:t>
            </a:r>
          </a:p>
          <a:p>
            <a:pPr algn="just"/>
            <a:endParaRPr lang="es-ES" sz="22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7094861C-4333-4E85-9665-395F75592FFB}"/>
              </a:ext>
            </a:extLst>
          </p:cNvPr>
          <p:cNvSpPr txBox="1"/>
          <p:nvPr/>
        </p:nvSpPr>
        <p:spPr>
          <a:xfrm>
            <a:off x="612475" y="4235570"/>
            <a:ext cx="7760897" cy="2123658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200" b="1" u="sng" dirty="0"/>
              <a:t>Objetivos específicos:</a:t>
            </a:r>
          </a:p>
          <a:p>
            <a:pPr algn="just"/>
            <a:endParaRPr lang="es-ES" sz="2200" dirty="0"/>
          </a:p>
          <a:p>
            <a:pPr marL="342900" indent="-342900" algn="just">
              <a:buFont typeface="Arial"/>
              <a:buChar char="•"/>
            </a:pPr>
            <a:r>
              <a:rPr lang="es-ES" sz="2200" dirty="0"/>
              <a:t>Multiplataforma</a:t>
            </a:r>
          </a:p>
          <a:p>
            <a:pPr algn="just"/>
            <a:endParaRPr lang="es-ES" sz="2200" dirty="0"/>
          </a:p>
          <a:p>
            <a:pPr marL="342900" indent="-342900" algn="just">
              <a:buFont typeface="Arial"/>
              <a:buChar char="•"/>
            </a:pPr>
            <a:r>
              <a:rPr lang="es-ES" sz="2200" dirty="0"/>
              <a:t>Envío sencillo y sin instalaciones previas del usuario</a:t>
            </a:r>
          </a:p>
          <a:p>
            <a:pPr algn="just"/>
            <a:endParaRPr lang="es-ES" sz="2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6E1F7D16-18B8-485E-B725-F80931ABD5D4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7</a:t>
            </a:fld>
            <a:endParaRPr lang="es-ES" sz="1600" b="0" strike="noStrike" spc="-1" dirty="0">
              <a:latin typeface="Times New Roman"/>
            </a:endParaRPr>
          </a:p>
        </p:txBody>
      </p:sp>
      <p:sp>
        <p:nvSpPr>
          <p:cNvPr id="1051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/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C8739EB-AFCA-47FD-BAF6-DE01DD267200}"/>
              </a:ext>
            </a:extLst>
          </p:cNvPr>
          <p:cNvSpPr txBox="1"/>
          <p:nvPr/>
        </p:nvSpPr>
        <p:spPr>
          <a:xfrm>
            <a:off x="1374475" y="209909"/>
            <a:ext cx="66490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>
                <a:solidFill>
                  <a:schemeClr val="bg1"/>
                </a:solidFill>
                <a:latin typeface="Gill Sans MT"/>
              </a:rPr>
              <a:t>HERRAMIENTAS SOFTWARE</a:t>
            </a:r>
            <a:endParaRPr lang="es-ES" sz="3600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1DA810D-0671-4F71-B29D-F4B2B4848F2A}"/>
              </a:ext>
            </a:extLst>
          </p:cNvPr>
          <p:cNvSpPr txBox="1"/>
          <p:nvPr/>
        </p:nvSpPr>
        <p:spPr>
          <a:xfrm>
            <a:off x="295275" y="1387955"/>
            <a:ext cx="83359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" sz="2000" dirty="0"/>
          </a:p>
          <a:p>
            <a:pPr algn="just"/>
            <a:endParaRPr lang="es-ES" sz="2000" dirty="0"/>
          </a:p>
          <a:p>
            <a:pPr algn="just"/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599">
            <a:off x="401047" y="1364543"/>
            <a:ext cx="2691685" cy="13142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747" y="1273340"/>
            <a:ext cx="1349165" cy="13491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14" y="1288230"/>
            <a:ext cx="1209347" cy="120934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3" y="3039349"/>
            <a:ext cx="1329363" cy="132936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62" y="3122186"/>
            <a:ext cx="2674692" cy="121284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5" y="2939624"/>
            <a:ext cx="1932404" cy="14493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17" y="4888451"/>
            <a:ext cx="1602501" cy="160250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23" y="4924933"/>
            <a:ext cx="1702047" cy="17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07322A9E-F1EC-405E-8971-BA906EFFC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A5704422-1118-4FD1-95AD-29A064EB8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xmlns="" id="{A88B2AAA-B805-498E-A9E6-98B88585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xmlns="" id="{9B8051E0-19D7-43E1-BFD9-E6DBFEB3A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4EDB2B02-86A2-46F5-A4BE-B7D9B1041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xmlns="" id="{43954639-FB5D-41F4-9560-6F6DFE778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xmlns="" id="{E898931C-0323-41FA-A036-20F818B1FF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xmlns="" id="{89AFE9DD-0792-4B98-B4EB-97ACA17E6A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3981F5C4-9AE1-404E-AF44-A4E6DB374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763C1781-8726-4FAC-8C45-FF40376BE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xmlns="" id="{301491B5-56C7-43DC-A3D9-861EECCA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xmlns="" id="{237E2353-22DF-46E0-A200-FB30F8F394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xmlns="" id="{DD6138DB-057B-45F7-A5F4-E7BFDA20D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79A54AB1-B64F-4843-BFAB-81CB74E66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" r="3" b="8055"/>
          <a:stretch/>
        </p:blipFill>
        <p:spPr>
          <a:xfrm>
            <a:off x="1439078" y="2536396"/>
            <a:ext cx="3360325" cy="3084189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6" name="CuadroTexto 5"/>
          <p:cNvSpPr txBox="1"/>
          <p:nvPr/>
        </p:nvSpPr>
        <p:spPr>
          <a:xfrm>
            <a:off x="1710132" y="304810"/>
            <a:ext cx="6854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INTEGRACIÓN MBOT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sp>
        <p:nvSpPr>
          <p:cNvPr id="26" name="TextShape 2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FFFFFF"/>
                </a:solidFill>
                <a:latin typeface="Gill Sans MT"/>
              </a:rPr>
              <a:t>8</a:t>
            </a:r>
            <a:endParaRPr lang="es-ES" sz="16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0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8678520" y="3320280"/>
            <a:ext cx="5061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3B7EB3C3-9293-4D1B-B892-5F95B931F23D}" type="slidenum">
              <a:rPr lang="en-US" sz="1600" b="1" strike="noStrike" spc="-1">
                <a:solidFill>
                  <a:srgbClr val="FFFFFF"/>
                </a:solidFill>
                <a:latin typeface="Gill Sans MT"/>
              </a:rPr>
              <a:t>9</a:t>
            </a:fld>
            <a:endParaRPr lang="es-ES" sz="1600" b="0" strike="noStrike" spc="-1">
              <a:latin typeface="Times New Roman"/>
            </a:endParaRPr>
          </a:p>
        </p:txBody>
      </p:sp>
      <p:sp>
        <p:nvSpPr>
          <p:cNvPr id="1055" name="TextShape 3"/>
          <p:cNvSpPr txBox="1"/>
          <p:nvPr/>
        </p:nvSpPr>
        <p:spPr>
          <a:xfrm>
            <a:off x="976320" y="2344680"/>
            <a:ext cx="7373520" cy="1234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000" b="0" strike="noStrike" spc="-1">
              <a:solidFill>
                <a:srgbClr val="303030"/>
              </a:solidFill>
              <a:latin typeface="Gill Sans MT"/>
            </a:endParaRPr>
          </a:p>
        </p:txBody>
      </p:sp>
      <p:sp>
        <p:nvSpPr>
          <p:cNvPr id="1056" name="TextShape 4"/>
          <p:cNvSpPr txBox="1"/>
          <p:nvPr/>
        </p:nvSpPr>
        <p:spPr>
          <a:xfrm>
            <a:off x="1264680" y="55800"/>
            <a:ext cx="7105320" cy="10479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B2118F0-CDDE-47BF-A167-3FD87BEBC9C6}"/>
              </a:ext>
            </a:extLst>
          </p:cNvPr>
          <p:cNvSpPr txBox="1"/>
          <p:nvPr/>
        </p:nvSpPr>
        <p:spPr>
          <a:xfrm>
            <a:off x="271829" y="1226685"/>
            <a:ext cx="8566028" cy="415498"/>
          </a:xfrm>
          <a:prstGeom prst="rect">
            <a:avLst/>
          </a:prstGeom>
          <a:solidFill>
            <a:schemeClr val="bg1"/>
          </a:solidFill>
          <a:ln w="28575">
            <a:solidFill>
              <a:srgbClr val="B30E1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100" dirty="0"/>
              <a:t>mBot (MakeBlock) es un robot orientado al aprendizaje de la robótica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35FE4F3-7602-4EFC-94B6-440D96026468}"/>
              </a:ext>
            </a:extLst>
          </p:cNvPr>
          <p:cNvSpPr txBox="1"/>
          <p:nvPr/>
        </p:nvSpPr>
        <p:spPr>
          <a:xfrm>
            <a:off x="4635689" y="1823598"/>
            <a:ext cx="429380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" sz="2200" b="1" i="1" dirty="0">
                <a:ea typeface="+mn-lt"/>
                <a:cs typeface="+mn-lt"/>
              </a:rPr>
              <a:t>Hardware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Placa “mCore”, basada en Arduino Uno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Sensor de línea, ultrasonido, motores..</a:t>
            </a:r>
          </a:p>
          <a:p>
            <a:pPr marL="800100" lvl="1" indent="-342900">
              <a:buFont typeface="Wingdings" charset="2"/>
              <a:buChar char="§"/>
            </a:pPr>
            <a:endParaRPr lang="es-ES" sz="2200" dirty="0"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s-ES" sz="2200" b="1" i="1" dirty="0">
                <a:ea typeface="+mn-lt"/>
                <a:cs typeface="+mn-lt"/>
              </a:rPr>
              <a:t>Software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mBlock (MakeBlock)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Scratch y Arduino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s-ES" sz="2200" dirty="0">
                <a:ea typeface="+mn-lt"/>
                <a:cs typeface="+mn-lt"/>
              </a:rPr>
              <a:t>Local o Web (requiere driver)</a:t>
            </a:r>
          </a:p>
          <a:p>
            <a:pPr marL="342900" indent="-342900">
              <a:buFont typeface="Arial" charset="0"/>
              <a:buChar char="•"/>
            </a:pPr>
            <a:endParaRPr lang="es-ES" sz="2200" dirty="0"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974347C-D90B-45F3-9CA7-91469109859B}"/>
              </a:ext>
            </a:extLst>
          </p:cNvPr>
          <p:cNvSpPr txBox="1"/>
          <p:nvPr/>
        </p:nvSpPr>
        <p:spPr>
          <a:xfrm>
            <a:off x="1374475" y="209909"/>
            <a:ext cx="63528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Gill Sans MT"/>
              </a:rPr>
              <a:t>1. Características del mBot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5" y="4342957"/>
            <a:ext cx="4241318" cy="23213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52" y="2045287"/>
            <a:ext cx="3587482" cy="22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Words>1014</Words>
  <Application>Microsoft Macintosh PowerPoint</Application>
  <PresentationFormat>Presentación en pantalla (4:3)</PresentationFormat>
  <Paragraphs>209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22</vt:i4>
      </vt:variant>
      <vt:variant>
        <vt:lpstr>Títulos de diapositiva</vt:lpstr>
      </vt:variant>
      <vt:variant>
        <vt:i4>29</vt:i4>
      </vt:variant>
    </vt:vector>
  </HeadingPairs>
  <TitlesOfParts>
    <vt:vector size="59" baseType="lpstr">
      <vt:lpstr>Courier New</vt:lpstr>
      <vt:lpstr>DejaVu Sans</vt:lpstr>
      <vt:lpstr>Gill Sans MT</vt:lpstr>
      <vt:lpstr>Rockwell</vt:lpstr>
      <vt:lpstr>Symbol</vt:lpstr>
      <vt:lpstr>Times New Roman</vt:lpstr>
      <vt:lpstr>Wingdings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Lado Servidor Kibotics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David Valladares Vigara</cp:lastModifiedBy>
  <cp:revision>1777</cp:revision>
  <dcterms:created xsi:type="dcterms:W3CDTF">2020-10-12T20:21:04Z</dcterms:created>
  <dcterms:modified xsi:type="dcterms:W3CDTF">2020-10-19T10:30:58Z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